
<file path=[Content_Types].xml><?xml version="1.0" encoding="utf-8"?>
<Types xmlns="http://schemas.openxmlformats.org/package/2006/content-types">
  <Default Extension="png" ContentType="image/png"/>
  <Default Extension="wmf" ContentType="image/x-wmf"/>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1" r:id="rId2"/>
    <p:sldId id="277" r:id="rId3"/>
    <p:sldId id="262" r:id="rId4"/>
    <p:sldId id="278" r:id="rId5"/>
    <p:sldId id="279" r:id="rId6"/>
    <p:sldId id="269" r:id="rId7"/>
    <p:sldId id="263" r:id="rId8"/>
    <p:sldId id="265" r:id="rId9"/>
    <p:sldId id="266" r:id="rId10"/>
    <p:sldId id="264" r:id="rId11"/>
    <p:sldId id="267" r:id="rId12"/>
    <p:sldId id="268" r:id="rId13"/>
    <p:sldId id="270" r:id="rId14"/>
    <p:sldId id="271" r:id="rId15"/>
    <p:sldId id="272" r:id="rId16"/>
    <p:sldId id="273" r:id="rId17"/>
    <p:sldId id="274" r:id="rId18"/>
    <p:sldId id="275" r:id="rId19"/>
    <p:sldId id="27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6" autoAdjust="0"/>
    <p:restoredTop sz="94343" autoAdjust="0"/>
  </p:normalViewPr>
  <p:slideViewPr>
    <p:cSldViewPr>
      <p:cViewPr>
        <p:scale>
          <a:sx n="100" d="100"/>
          <a:sy n="100" d="100"/>
        </p:scale>
        <p:origin x="498" y="-13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93B235-A356-4EDD-B661-3740227078CF}" type="datetimeFigureOut">
              <a:rPr lang="en-US" smtClean="0"/>
              <a:t>6/17/2018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220817-5D4E-404A-A632-196827EAD30F}" type="slidenum">
              <a:rPr lang="en-US" smtClean="0"/>
              <a:t>‹#›</a:t>
            </a:fld>
            <a:endParaRPr lang="en-US"/>
          </a:p>
        </p:txBody>
      </p:sp>
    </p:spTree>
    <p:extLst>
      <p:ext uri="{BB962C8B-B14F-4D97-AF65-F5344CB8AC3E}">
        <p14:creationId xmlns:p14="http://schemas.microsoft.com/office/powerpoint/2010/main" val="4012805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Footer Placeholder 5"/>
          <p:cNvSpPr>
            <a:spLocks noGrp="1"/>
          </p:cNvSpPr>
          <p:nvPr>
            <p:ph type="ftr" sz="quarter" idx="11"/>
          </p:nvPr>
        </p:nvSpPr>
        <p:spPr>
          <a:xfrm>
            <a:off x="3124200" y="6356350"/>
            <a:ext cx="2895600" cy="365125"/>
          </a:xfrm>
          <a:prstGeom prst="rect">
            <a:avLst/>
          </a:prstGeom>
        </p:spPr>
        <p:txBody>
          <a:bodyPr/>
          <a:lstStyle>
            <a:lvl1pPr algn="ctr">
              <a:defRPr/>
            </a:lvl1pPr>
          </a:lstStyle>
          <a:p>
            <a:fld id="{F97C38C8-498F-DE4B-A07C-402487EA5A72}" type="slidenum">
              <a:rPr lang="en-US" smtClean="0"/>
              <a:pPr/>
              <a:t>‹#›</a:t>
            </a:fld>
            <a:endParaRPr lang="en-US" dirty="0"/>
          </a:p>
        </p:txBody>
      </p:sp>
      <p:pic>
        <p:nvPicPr>
          <p:cNvPr id="4" name="Picture 3"/>
          <p:cNvPicPr>
            <a:picLocks noChangeAspect="1"/>
          </p:cNvPicPr>
          <p:nvPr userDrawn="1"/>
        </p:nvPicPr>
        <p:blipFill>
          <a:blip r:embed="rId2"/>
          <a:stretch>
            <a:fillRect/>
          </a:stretch>
        </p:blipFill>
        <p:spPr>
          <a:xfrm>
            <a:off x="1" y="6172200"/>
            <a:ext cx="1828800" cy="685800"/>
          </a:xfrm>
          <a:prstGeom prst="rect">
            <a:avLst/>
          </a:prstGeom>
        </p:spPr>
      </p:pic>
      <p:graphicFrame>
        <p:nvGraphicFramePr>
          <p:cNvPr id="5" name="Table 4"/>
          <p:cNvGraphicFramePr>
            <a:graphicFrameLocks noGrp="1"/>
          </p:cNvGraphicFramePr>
          <p:nvPr userDrawn="1">
            <p:extLst>
              <p:ext uri="{D42A27DB-BD31-4B8C-83A1-F6EECF244321}">
                <p14:modId xmlns:p14="http://schemas.microsoft.com/office/powerpoint/2010/main" val="2809275651"/>
              </p:ext>
            </p:extLst>
          </p:nvPr>
        </p:nvGraphicFramePr>
        <p:xfrm>
          <a:off x="36096" y="4445"/>
          <a:ext cx="7086599" cy="560070"/>
        </p:xfrm>
        <a:graphic>
          <a:graphicData uri="http://schemas.openxmlformats.org/drawingml/2006/table">
            <a:tbl>
              <a:tblPr/>
              <a:tblGrid>
                <a:gridCol w="2966483">
                  <a:extLst>
                    <a:ext uri="{9D8B030D-6E8A-4147-A177-3AD203B41FA5}">
                      <a16:colId xmlns:a16="http://schemas.microsoft.com/office/drawing/2014/main" val="2840073929"/>
                    </a:ext>
                  </a:extLst>
                </a:gridCol>
                <a:gridCol w="4120116">
                  <a:extLst>
                    <a:ext uri="{9D8B030D-6E8A-4147-A177-3AD203B41FA5}">
                      <a16:colId xmlns:a16="http://schemas.microsoft.com/office/drawing/2014/main" val="4177818575"/>
                    </a:ext>
                  </a:extLst>
                </a:gridCol>
              </a:tblGrid>
              <a:tr h="0">
                <a:tc>
                  <a:txBody>
                    <a:bodyPr/>
                    <a:lstStyle/>
                    <a:p>
                      <a:pPr fontAlgn="t"/>
                      <a:r>
                        <a:rPr lang="en-US" b="1" dirty="0">
                          <a:solidFill>
                            <a:srgbClr val="000000"/>
                          </a:solidFill>
                          <a:effectLst/>
                        </a:rPr>
                        <a:t>IEEE Conference Record No</a:t>
                      </a:r>
                    </a:p>
                  </a:txBody>
                  <a:tcPr marL="142875" marR="142875" marT="142875" marB="142875">
                    <a:lnL>
                      <a:noFill/>
                    </a:lnL>
                    <a:lnR>
                      <a:noFill/>
                    </a:lnR>
                    <a:lnT>
                      <a:noFill/>
                    </a:lnT>
                    <a:lnB>
                      <a:noFill/>
                    </a:lnB>
                    <a:solidFill>
                      <a:srgbClr val="F5F5F5"/>
                    </a:solidFill>
                  </a:tcPr>
                </a:tc>
                <a:tc>
                  <a:txBody>
                    <a:bodyPr/>
                    <a:lstStyle/>
                    <a:p>
                      <a:pPr fontAlgn="t"/>
                      <a:r>
                        <a:rPr lang="en-US" b="1" dirty="0">
                          <a:solidFill>
                            <a:srgbClr val="000000"/>
                          </a:solidFill>
                          <a:effectLst/>
                        </a:rPr>
                        <a:t>43260</a:t>
                      </a:r>
                    </a:p>
                  </a:txBody>
                  <a:tcPr marL="142875" marR="142875" marT="142875" marB="142875">
                    <a:lnL>
                      <a:noFill/>
                    </a:lnL>
                    <a:lnR>
                      <a:noFill/>
                    </a:lnR>
                    <a:lnT>
                      <a:noFill/>
                    </a:lnT>
                    <a:lnB>
                      <a:noFill/>
                    </a:lnB>
                    <a:solidFill>
                      <a:srgbClr val="F5F5F5"/>
                    </a:solidFill>
                  </a:tcPr>
                </a:tc>
                <a:extLst>
                  <a:ext uri="{0D108BD9-81ED-4DB2-BD59-A6C34878D82A}">
                    <a16:rowId xmlns:a16="http://schemas.microsoft.com/office/drawing/2014/main" val="2086134736"/>
                  </a:ext>
                </a:extLst>
              </a:tr>
            </a:tbl>
          </a:graphicData>
        </a:graphic>
      </p:graphicFrame>
      <p:pic>
        <p:nvPicPr>
          <p:cNvPr id="6" name="Picture 5"/>
          <p:cNvPicPr>
            <a:picLocks noChangeAspect="1"/>
          </p:cNvPicPr>
          <p:nvPr userDrawn="1"/>
        </p:nvPicPr>
        <p:blipFill>
          <a:blip r:embed="rId3"/>
          <a:stretch>
            <a:fillRect/>
          </a:stretch>
        </p:blipFill>
        <p:spPr>
          <a:xfrm>
            <a:off x="2943225" y="6172200"/>
            <a:ext cx="3257550" cy="6762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IEEE logo.eps"/>
          <p:cNvPicPr>
            <a:picLocks noChangeAspect="1"/>
          </p:cNvPicPr>
          <p:nvPr userDrawn="1"/>
        </p:nvPicPr>
        <p:blipFill>
          <a:blip r:embed="rId2" cstate="print"/>
          <a:stretch>
            <a:fillRect/>
          </a:stretch>
        </p:blipFill>
        <p:spPr>
          <a:xfrm>
            <a:off x="76200" y="6231866"/>
            <a:ext cx="1752600" cy="626133"/>
          </a:xfrm>
          <a:prstGeom prst="rect">
            <a:avLst/>
          </a:prstGeom>
        </p:spPr>
      </p:pic>
      <p:sp>
        <p:nvSpPr>
          <p:cNvPr id="9" name="Footer Placeholder 5"/>
          <p:cNvSpPr>
            <a:spLocks noGrp="1"/>
          </p:cNvSpPr>
          <p:nvPr>
            <p:ph type="ftr" sz="quarter" idx="11"/>
          </p:nvPr>
        </p:nvSpPr>
        <p:spPr>
          <a:xfrm>
            <a:off x="3124200" y="6356350"/>
            <a:ext cx="2895600" cy="365125"/>
          </a:xfrm>
          <a:prstGeom prst="rect">
            <a:avLst/>
          </a:prstGeom>
        </p:spPr>
        <p:txBody>
          <a:bodyPr/>
          <a:lstStyle>
            <a:lvl1pPr algn="ctr">
              <a:defRPr/>
            </a:lvl1pPr>
          </a:lstStyle>
          <a:p>
            <a:fld id="{F97C38C8-498F-DE4B-A07C-402487EA5A72}" type="slidenum">
              <a:rPr lang="en-US" smtClean="0"/>
              <a:pPr/>
              <a:t>‹#›</a:t>
            </a:fld>
            <a:endParaRPr lang="en-US" dirty="0"/>
          </a:p>
        </p:txBody>
      </p:sp>
      <p:pic>
        <p:nvPicPr>
          <p:cNvPr id="8" name="Picture 7"/>
          <p:cNvPicPr>
            <a:picLocks noChangeAspect="1"/>
          </p:cNvPicPr>
          <p:nvPr userDrawn="1"/>
        </p:nvPicPr>
        <p:blipFill>
          <a:blip r:embed="rId3"/>
          <a:stretch>
            <a:fillRect/>
          </a:stretch>
        </p:blipFill>
        <p:spPr>
          <a:xfrm>
            <a:off x="1" y="6172200"/>
            <a:ext cx="1828800" cy="685800"/>
          </a:xfrm>
          <a:prstGeom prst="rect">
            <a:avLst/>
          </a:prstGeom>
        </p:spPr>
      </p:pic>
      <p:graphicFrame>
        <p:nvGraphicFramePr>
          <p:cNvPr id="11" name="Table 10"/>
          <p:cNvGraphicFramePr>
            <a:graphicFrameLocks noGrp="1"/>
          </p:cNvGraphicFramePr>
          <p:nvPr userDrawn="1">
            <p:extLst>
              <p:ext uri="{D42A27DB-BD31-4B8C-83A1-F6EECF244321}">
                <p14:modId xmlns:p14="http://schemas.microsoft.com/office/powerpoint/2010/main" val="2129395650"/>
              </p:ext>
            </p:extLst>
          </p:nvPr>
        </p:nvGraphicFramePr>
        <p:xfrm>
          <a:off x="36096" y="4445"/>
          <a:ext cx="7086599" cy="560070"/>
        </p:xfrm>
        <a:graphic>
          <a:graphicData uri="http://schemas.openxmlformats.org/drawingml/2006/table">
            <a:tbl>
              <a:tblPr/>
              <a:tblGrid>
                <a:gridCol w="2966483">
                  <a:extLst>
                    <a:ext uri="{9D8B030D-6E8A-4147-A177-3AD203B41FA5}">
                      <a16:colId xmlns:a16="http://schemas.microsoft.com/office/drawing/2014/main" val="2840073929"/>
                    </a:ext>
                  </a:extLst>
                </a:gridCol>
                <a:gridCol w="4120116">
                  <a:extLst>
                    <a:ext uri="{9D8B030D-6E8A-4147-A177-3AD203B41FA5}">
                      <a16:colId xmlns:a16="http://schemas.microsoft.com/office/drawing/2014/main" val="4177818575"/>
                    </a:ext>
                  </a:extLst>
                </a:gridCol>
              </a:tblGrid>
              <a:tr h="0">
                <a:tc>
                  <a:txBody>
                    <a:bodyPr/>
                    <a:lstStyle/>
                    <a:p>
                      <a:pPr fontAlgn="t"/>
                      <a:r>
                        <a:rPr lang="en-US" b="1" dirty="0">
                          <a:solidFill>
                            <a:srgbClr val="000000"/>
                          </a:solidFill>
                          <a:effectLst/>
                        </a:rPr>
                        <a:t>IEEE Conference Record No</a:t>
                      </a:r>
                    </a:p>
                  </a:txBody>
                  <a:tcPr marL="142875" marR="142875" marT="142875" marB="142875">
                    <a:lnL>
                      <a:noFill/>
                    </a:lnL>
                    <a:lnR>
                      <a:noFill/>
                    </a:lnR>
                    <a:lnT>
                      <a:noFill/>
                    </a:lnT>
                    <a:lnB>
                      <a:noFill/>
                    </a:lnB>
                    <a:solidFill>
                      <a:srgbClr val="F5F5F5"/>
                    </a:solidFill>
                  </a:tcPr>
                </a:tc>
                <a:tc>
                  <a:txBody>
                    <a:bodyPr/>
                    <a:lstStyle/>
                    <a:p>
                      <a:pPr fontAlgn="t"/>
                      <a:r>
                        <a:rPr lang="en-US" b="1" dirty="0">
                          <a:solidFill>
                            <a:srgbClr val="000000"/>
                          </a:solidFill>
                          <a:effectLst/>
                        </a:rPr>
                        <a:t>43260</a:t>
                      </a:r>
                    </a:p>
                  </a:txBody>
                  <a:tcPr marL="142875" marR="142875" marT="142875" marB="142875">
                    <a:lnL>
                      <a:noFill/>
                    </a:lnL>
                    <a:lnR>
                      <a:noFill/>
                    </a:lnR>
                    <a:lnT>
                      <a:noFill/>
                    </a:lnT>
                    <a:lnB>
                      <a:noFill/>
                    </a:lnB>
                    <a:solidFill>
                      <a:srgbClr val="F5F5F5"/>
                    </a:solidFill>
                  </a:tcPr>
                </a:tc>
                <a:extLst>
                  <a:ext uri="{0D108BD9-81ED-4DB2-BD59-A6C34878D82A}">
                    <a16:rowId xmlns:a16="http://schemas.microsoft.com/office/drawing/2014/main" val="2086134736"/>
                  </a:ext>
                </a:extLst>
              </a:tr>
            </a:tbl>
          </a:graphicData>
        </a:graphic>
      </p:graphicFrame>
      <p:pic>
        <p:nvPicPr>
          <p:cNvPr id="4" name="Picture 3"/>
          <p:cNvPicPr>
            <a:picLocks noChangeAspect="1"/>
          </p:cNvPicPr>
          <p:nvPr userDrawn="1"/>
        </p:nvPicPr>
        <p:blipFill>
          <a:blip r:embed="rId4"/>
          <a:stretch>
            <a:fillRect/>
          </a:stretch>
        </p:blipFill>
        <p:spPr>
          <a:xfrm>
            <a:off x="2943225" y="6126163"/>
            <a:ext cx="3257550" cy="67627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5"/>
          <p:cNvSpPr>
            <a:spLocks noGrp="1"/>
          </p:cNvSpPr>
          <p:nvPr>
            <p:ph type="ftr" sz="quarter" idx="3"/>
          </p:nvPr>
        </p:nvSpPr>
        <p:spPr>
          <a:xfrm>
            <a:off x="3124200" y="6356350"/>
            <a:ext cx="2895600" cy="365125"/>
          </a:xfrm>
          <a:prstGeom prst="rect">
            <a:avLst/>
          </a:prstGeom>
        </p:spPr>
        <p:txBody>
          <a:bodyPr/>
          <a:lstStyle>
            <a:lvl1pPr algn="ctr">
              <a:defRPr/>
            </a:lvl1pPr>
          </a:lstStyle>
          <a:p>
            <a:fld id="{F97C38C8-498F-DE4B-A07C-402487EA5A72}" type="slidenum">
              <a:rPr lang="en-US" smtClean="0"/>
              <a:pPr/>
              <a:t>‹#›</a:t>
            </a:fld>
            <a:r>
              <a:rPr lang="en-US" dirty="0"/>
              <a:t> </a:t>
            </a:r>
            <a:r>
              <a:rPr lang="en-US" dirty="0" err="1"/>
              <a:t>Conf</a:t>
            </a:r>
            <a:r>
              <a:rPr lang="en-US" dirty="0"/>
              <a:t> Record # 43260</a:t>
            </a:r>
          </a:p>
        </p:txBody>
      </p:sp>
      <p:sp>
        <p:nvSpPr>
          <p:cNvPr id="10" name="Slide Number Placeholder 6"/>
          <p:cNvSpPr>
            <a:spLocks noGrp="1"/>
          </p:cNvSpPr>
          <p:nvPr>
            <p:ph type="sldNum" sz="quarter" idx="4"/>
          </p:nvPr>
        </p:nvSpPr>
        <p:spPr>
          <a:xfrm>
            <a:off x="6553200" y="6356350"/>
            <a:ext cx="2133600" cy="365125"/>
          </a:xfrm>
          <a:prstGeom prst="rect">
            <a:avLst/>
          </a:prstGeom>
        </p:spPr>
        <p:txBody>
          <a:bodyPr/>
          <a:lstStyle/>
          <a:p>
            <a:pPr algn="r"/>
            <a:r>
              <a:rPr lang="en-US" dirty="0"/>
              <a:t>Your logo here</a:t>
            </a:r>
          </a:p>
        </p:txBody>
      </p:sp>
      <p:pic>
        <p:nvPicPr>
          <p:cNvPr id="11" name="Picture 10" descr="IEEE logo.eps"/>
          <p:cNvPicPr>
            <a:picLocks noChangeAspect="1"/>
          </p:cNvPicPr>
          <p:nvPr userDrawn="1"/>
        </p:nvPicPr>
        <p:blipFill>
          <a:blip r:embed="rId4" cstate="print"/>
          <a:stretch>
            <a:fillRect/>
          </a:stretch>
        </p:blipFill>
        <p:spPr>
          <a:xfrm>
            <a:off x="76200" y="6231866"/>
            <a:ext cx="1752600" cy="626133"/>
          </a:xfrm>
          <a:prstGeom prst="rect">
            <a:avLst/>
          </a:prstGeom>
        </p:spPr>
      </p:pic>
      <p:pic>
        <p:nvPicPr>
          <p:cNvPr id="7" name="Picture 6"/>
          <p:cNvPicPr>
            <a:picLocks noChangeAspect="1"/>
          </p:cNvPicPr>
          <p:nvPr userDrawn="1"/>
        </p:nvPicPr>
        <p:blipFill>
          <a:blip r:embed="rId5"/>
          <a:stretch>
            <a:fillRect/>
          </a:stretch>
        </p:blipFill>
        <p:spPr>
          <a:xfrm>
            <a:off x="1" y="6172200"/>
            <a:ext cx="1828800" cy="685800"/>
          </a:xfrm>
          <a:prstGeom prst="rect">
            <a:avLst/>
          </a:prstGeom>
        </p:spPr>
      </p:pic>
      <p:pic>
        <p:nvPicPr>
          <p:cNvPr id="4" name="Picture 3"/>
          <p:cNvPicPr>
            <a:picLocks noChangeAspect="1"/>
          </p:cNvPicPr>
          <p:nvPr userDrawn="1"/>
        </p:nvPicPr>
        <p:blipFill>
          <a:blip r:embed="rId6"/>
          <a:stretch>
            <a:fillRect/>
          </a:stretch>
        </p:blipFill>
        <p:spPr>
          <a:xfrm>
            <a:off x="7034540" y="5723187"/>
            <a:ext cx="1170919" cy="113481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40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1"/>
            <a:ext cx="7772400" cy="824940"/>
          </a:xfrm>
        </p:spPr>
        <p:txBody>
          <a:bodyPr>
            <a:noAutofit/>
          </a:bodyPr>
          <a:lstStyle/>
          <a:p>
            <a:r>
              <a:rPr lang="en-US" sz="3200" dirty="0"/>
              <a:t>K-mean Clustering in Web Service Quality Datasets Using AWS and RapidMiner</a:t>
            </a:r>
          </a:p>
        </p:txBody>
      </p:sp>
      <p:sp>
        <p:nvSpPr>
          <p:cNvPr id="6" name="Subtitle 2"/>
          <p:cNvSpPr txBox="1">
            <a:spLocks/>
          </p:cNvSpPr>
          <p:nvPr/>
        </p:nvSpPr>
        <p:spPr>
          <a:xfrm>
            <a:off x="1295400" y="2667000"/>
            <a:ext cx="6400800" cy="1143000"/>
          </a:xfrm>
          <a:prstGeom prst="rect">
            <a:avLst/>
          </a:prstGeom>
        </p:spPr>
        <p:txBody>
          <a:bodyPr vert="horz" lIns="91440" tIns="45720" rIns="91440" bIns="45720" rtlCol="0">
            <a:normAutofit fontScale="5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Kriti Gupta,</a:t>
            </a:r>
          </a:p>
          <a:p>
            <a:r>
              <a:rPr lang="en-US" dirty="0"/>
              <a:t>Department of Computer Science and Engineering</a:t>
            </a:r>
          </a:p>
          <a:p>
            <a:r>
              <a:rPr lang="en-US" dirty="0"/>
              <a:t>Amity University Uttar Pradesh (AUUP)</a:t>
            </a:r>
          </a:p>
          <a:p>
            <a:r>
              <a:rPr lang="en-US" dirty="0"/>
              <a:t>Noida, India</a:t>
            </a:r>
          </a:p>
          <a:p>
            <a:endParaRPr lang="en-US" dirty="0"/>
          </a:p>
        </p:txBody>
      </p:sp>
      <p:sp>
        <p:nvSpPr>
          <p:cNvPr id="7" name="Subtitle 2"/>
          <p:cNvSpPr txBox="1">
            <a:spLocks/>
          </p:cNvSpPr>
          <p:nvPr/>
        </p:nvSpPr>
        <p:spPr>
          <a:xfrm>
            <a:off x="3352800" y="3810000"/>
            <a:ext cx="2438400" cy="1981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tint val="75000"/>
                </a:schemeClr>
              </a:solidFill>
              <a:effectLst/>
              <a:uLnTx/>
              <a:uFillTx/>
              <a:latin typeface="Arial" pitchFamily="34" charset="0"/>
              <a:ea typeface="+mn-ea"/>
              <a:cs typeface="Arial" pitchFamily="34" charset="0"/>
            </a:endParaRPr>
          </a:p>
        </p:txBody>
      </p:sp>
      <p:pic>
        <p:nvPicPr>
          <p:cNvPr id="3" name="Picture 2"/>
          <p:cNvPicPr>
            <a:picLocks noChangeAspect="1"/>
          </p:cNvPicPr>
          <p:nvPr/>
        </p:nvPicPr>
        <p:blipFill>
          <a:blip r:embed="rId4"/>
          <a:stretch>
            <a:fillRect/>
          </a:stretch>
        </p:blipFill>
        <p:spPr>
          <a:xfrm>
            <a:off x="28074" y="32525"/>
            <a:ext cx="9003855" cy="1415277"/>
          </a:xfrm>
          <a:prstGeom prst="rect">
            <a:avLst/>
          </a:prstGeom>
        </p:spPr>
      </p:pic>
      <p:pic>
        <p:nvPicPr>
          <p:cNvPr id="8" name="Picture 7"/>
          <p:cNvPicPr>
            <a:picLocks noChangeAspect="1"/>
          </p:cNvPicPr>
          <p:nvPr/>
        </p:nvPicPr>
        <p:blipFill>
          <a:blip r:embed="rId5"/>
          <a:stretch>
            <a:fillRect/>
          </a:stretch>
        </p:blipFill>
        <p:spPr>
          <a:xfrm>
            <a:off x="2943225" y="6181725"/>
            <a:ext cx="3257550" cy="676275"/>
          </a:xfrm>
          <a:prstGeom prst="rect">
            <a:avLst/>
          </a:prstGeom>
        </p:spPr>
      </p:pic>
      <p:pic>
        <p:nvPicPr>
          <p:cNvPr id="4" name="Picture 3">
            <a:extLst>
              <a:ext uri="{FF2B5EF4-FFF2-40B4-BE49-F238E27FC236}">
                <a16:creationId xmlns:a16="http://schemas.microsoft.com/office/drawing/2014/main" id="{4991C90D-6F75-471E-84B7-89F56DCA5F41}"/>
              </a:ext>
            </a:extLst>
          </p:cNvPr>
          <p:cNvPicPr>
            <a:picLocks noChangeAspect="1"/>
          </p:cNvPicPr>
          <p:nvPr/>
        </p:nvPicPr>
        <p:blipFill>
          <a:blip r:embed="rId6"/>
          <a:stretch>
            <a:fillRect/>
          </a:stretch>
        </p:blipFill>
        <p:spPr>
          <a:xfrm>
            <a:off x="3581400" y="3872941"/>
            <a:ext cx="1981200" cy="2160118"/>
          </a:xfrm>
          <a:prstGeom prst="rect">
            <a:avLst/>
          </a:prstGeom>
        </p:spPr>
      </p:pic>
      <p:pic>
        <p:nvPicPr>
          <p:cNvPr id="9" name="Audio 8">
            <a:hlinkClick r:id="" action="ppaction://media"/>
            <a:extLst>
              <a:ext uri="{FF2B5EF4-FFF2-40B4-BE49-F238E27FC236}">
                <a16:creationId xmlns:a16="http://schemas.microsoft.com/office/drawing/2014/main" id="{B0CABE9D-E4B0-4B01-BCF2-AC28444AE6A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81970682"/>
      </p:ext>
    </p:extLst>
  </p:cSld>
  <p:clrMapOvr>
    <a:masterClrMapping/>
  </p:clrMapOvr>
  <mc:AlternateContent xmlns:mc="http://schemas.openxmlformats.org/markup-compatibility/2006">
    <mc:Choice xmlns:p14="http://schemas.microsoft.com/office/powerpoint/2010/main" Requires="p14">
      <p:transition spd="slow" p14:dur="2000" advTm="23065"/>
    </mc:Choice>
    <mc:Fallback>
      <p:transition spd="slow" advTm="23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B23FA-8675-4CE6-B109-DD4830136A9E}"/>
              </a:ext>
            </a:extLst>
          </p:cNvPr>
          <p:cNvSpPr>
            <a:spLocks noGrp="1"/>
          </p:cNvSpPr>
          <p:nvPr>
            <p:ph type="title"/>
          </p:nvPr>
        </p:nvSpPr>
        <p:spPr/>
        <p:txBody>
          <a:bodyPr>
            <a:normAutofit fontScale="90000"/>
          </a:bodyPr>
          <a:lstStyle/>
          <a:p>
            <a:r>
              <a:rPr lang="en-US" b="1" dirty="0"/>
              <a:t>Web services to calculate time and distance</a:t>
            </a:r>
          </a:p>
        </p:txBody>
      </p:sp>
      <p:sp>
        <p:nvSpPr>
          <p:cNvPr id="3" name="Content Placeholder 2">
            <a:extLst>
              <a:ext uri="{FF2B5EF4-FFF2-40B4-BE49-F238E27FC236}">
                <a16:creationId xmlns:a16="http://schemas.microsoft.com/office/drawing/2014/main" id="{AA56C24A-1B67-4A70-B1A1-5D3A8E70A8EA}"/>
              </a:ext>
            </a:extLst>
          </p:cNvPr>
          <p:cNvSpPr>
            <a:spLocks noGrp="1"/>
          </p:cNvSpPr>
          <p:nvPr>
            <p:ph idx="1"/>
          </p:nvPr>
        </p:nvSpPr>
        <p:spPr/>
        <p:txBody>
          <a:bodyPr/>
          <a:lstStyle/>
          <a:p>
            <a:r>
              <a:rPr lang="en-US" dirty="0"/>
              <a:t>Importing data from data generation model:</a:t>
            </a:r>
          </a:p>
        </p:txBody>
      </p:sp>
      <p:grpSp>
        <p:nvGrpSpPr>
          <p:cNvPr id="4" name="Canvas 40">
            <a:extLst>
              <a:ext uri="{FF2B5EF4-FFF2-40B4-BE49-F238E27FC236}">
                <a16:creationId xmlns:a16="http://schemas.microsoft.com/office/drawing/2014/main" id="{C109BD51-6F30-45C8-A179-0BDD3655CA4A}"/>
              </a:ext>
            </a:extLst>
          </p:cNvPr>
          <p:cNvGrpSpPr/>
          <p:nvPr/>
        </p:nvGrpSpPr>
        <p:grpSpPr>
          <a:xfrm>
            <a:off x="304800" y="2667000"/>
            <a:ext cx="8188037" cy="2831413"/>
            <a:chOff x="0" y="0"/>
            <a:chExt cx="3998399" cy="1588135"/>
          </a:xfrm>
        </p:grpSpPr>
        <p:sp>
          <p:nvSpPr>
            <p:cNvPr id="5" name="Rectangle 4">
              <a:extLst>
                <a:ext uri="{FF2B5EF4-FFF2-40B4-BE49-F238E27FC236}">
                  <a16:creationId xmlns:a16="http://schemas.microsoft.com/office/drawing/2014/main" id="{B4453B0E-3ADC-4140-B9C7-F42122FB3A7D}"/>
                </a:ext>
              </a:extLst>
            </p:cNvPr>
            <p:cNvSpPr/>
            <p:nvPr/>
          </p:nvSpPr>
          <p:spPr>
            <a:xfrm>
              <a:off x="0" y="0"/>
              <a:ext cx="3997960" cy="1588135"/>
            </a:xfrm>
            <a:prstGeom prst="rect">
              <a:avLst/>
            </a:prstGeom>
          </p:spPr>
        </p:sp>
        <p:pic>
          <p:nvPicPr>
            <p:cNvPr id="6" name="Picture 5">
              <a:extLst>
                <a:ext uri="{FF2B5EF4-FFF2-40B4-BE49-F238E27FC236}">
                  <a16:creationId xmlns:a16="http://schemas.microsoft.com/office/drawing/2014/main" id="{59A5DFA2-CC89-4B25-9CC4-DE36837472C9}"/>
                </a:ext>
              </a:extLst>
            </p:cNvPr>
            <p:cNvPicPr>
              <a:picLocks noChangeAspect="1"/>
            </p:cNvPicPr>
            <p:nvPr/>
          </p:nvPicPr>
          <p:blipFill rotWithShape="1">
            <a:blip r:embed="rId4"/>
            <a:srcRect l="33680" t="18527" r="34549" b="59549"/>
            <a:stretch/>
          </p:blipFill>
          <p:spPr>
            <a:xfrm>
              <a:off x="180501" y="100514"/>
              <a:ext cx="1743075" cy="676275"/>
            </a:xfrm>
            <a:prstGeom prst="rect">
              <a:avLst/>
            </a:prstGeom>
          </p:spPr>
        </p:pic>
        <p:pic>
          <p:nvPicPr>
            <p:cNvPr id="7" name="Picture 6">
              <a:extLst>
                <a:ext uri="{FF2B5EF4-FFF2-40B4-BE49-F238E27FC236}">
                  <a16:creationId xmlns:a16="http://schemas.microsoft.com/office/drawing/2014/main" id="{3A89D20B-F89F-49C6-8129-162C37BD5DEC}"/>
                </a:ext>
              </a:extLst>
            </p:cNvPr>
            <p:cNvPicPr>
              <a:picLocks noChangeAspect="1"/>
            </p:cNvPicPr>
            <p:nvPr/>
          </p:nvPicPr>
          <p:blipFill rotWithShape="1">
            <a:blip r:embed="rId5"/>
            <a:srcRect l="33854" t="18219" r="34375" b="57386"/>
            <a:stretch/>
          </p:blipFill>
          <p:spPr>
            <a:xfrm>
              <a:off x="2254885" y="76200"/>
              <a:ext cx="1743075" cy="676276"/>
            </a:xfrm>
            <a:prstGeom prst="rect">
              <a:avLst/>
            </a:prstGeom>
          </p:spPr>
        </p:pic>
        <p:pic>
          <p:nvPicPr>
            <p:cNvPr id="8" name="Picture 7">
              <a:extLst>
                <a:ext uri="{FF2B5EF4-FFF2-40B4-BE49-F238E27FC236}">
                  <a16:creationId xmlns:a16="http://schemas.microsoft.com/office/drawing/2014/main" id="{3332E019-D01B-4730-9AE0-111132507733}"/>
                </a:ext>
              </a:extLst>
            </p:cNvPr>
            <p:cNvPicPr>
              <a:picLocks noChangeAspect="1"/>
            </p:cNvPicPr>
            <p:nvPr/>
          </p:nvPicPr>
          <p:blipFill rotWithShape="1">
            <a:blip r:embed="rId6"/>
            <a:srcRect l="34375" t="18527" r="34549" b="58931"/>
            <a:stretch/>
          </p:blipFill>
          <p:spPr>
            <a:xfrm>
              <a:off x="178874" y="847725"/>
              <a:ext cx="1704975" cy="695325"/>
            </a:xfrm>
            <a:prstGeom prst="rect">
              <a:avLst/>
            </a:prstGeom>
          </p:spPr>
        </p:pic>
        <p:pic>
          <p:nvPicPr>
            <p:cNvPr id="9" name="Picture 8">
              <a:extLst>
                <a:ext uri="{FF2B5EF4-FFF2-40B4-BE49-F238E27FC236}">
                  <a16:creationId xmlns:a16="http://schemas.microsoft.com/office/drawing/2014/main" id="{D92D78FD-6AC7-4143-B1B0-8D35D74E8C4A}"/>
                </a:ext>
              </a:extLst>
            </p:cNvPr>
            <p:cNvPicPr>
              <a:picLocks noChangeAspect="1"/>
            </p:cNvPicPr>
            <p:nvPr/>
          </p:nvPicPr>
          <p:blipFill rotWithShape="1">
            <a:blip r:embed="rId7"/>
            <a:srcRect l="34375" t="17910" r="33854" b="59548"/>
            <a:stretch/>
          </p:blipFill>
          <p:spPr>
            <a:xfrm>
              <a:off x="2255324" y="857251"/>
              <a:ext cx="1743075" cy="695325"/>
            </a:xfrm>
            <a:prstGeom prst="rect">
              <a:avLst/>
            </a:prstGeom>
          </p:spPr>
        </p:pic>
      </p:grpSp>
      <p:pic>
        <p:nvPicPr>
          <p:cNvPr id="10" name="Audio 9">
            <a:hlinkClick r:id="" action="ppaction://media"/>
            <a:extLst>
              <a:ext uri="{FF2B5EF4-FFF2-40B4-BE49-F238E27FC236}">
                <a16:creationId xmlns:a16="http://schemas.microsoft.com/office/drawing/2014/main" id="{A03EBBF5-B97D-49F6-BE8C-A0241BD32EF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3859444"/>
      </p:ext>
    </p:extLst>
  </p:cSld>
  <p:clrMapOvr>
    <a:masterClrMapping/>
  </p:clrMapOvr>
  <mc:AlternateContent xmlns:mc="http://schemas.openxmlformats.org/markup-compatibility/2006">
    <mc:Choice xmlns:p14="http://schemas.microsoft.com/office/powerpoint/2010/main" Requires="p14">
      <p:transition spd="slow" p14:dur="2000" advTm="10039"/>
    </mc:Choice>
    <mc:Fallback>
      <p:transition spd="slow" advTm="10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53FD-7335-46B8-96E1-3CBB7BEA66E1}"/>
              </a:ext>
            </a:extLst>
          </p:cNvPr>
          <p:cNvSpPr>
            <a:spLocks noGrp="1"/>
          </p:cNvSpPr>
          <p:nvPr>
            <p:ph type="title"/>
          </p:nvPr>
        </p:nvSpPr>
        <p:spPr/>
        <p:txBody>
          <a:bodyPr/>
          <a:lstStyle/>
          <a:p>
            <a:r>
              <a:rPr lang="en-US" b="1" dirty="0"/>
              <a:t>Analysis on AWS</a:t>
            </a:r>
            <a:endParaRPr lang="en-US" dirty="0"/>
          </a:p>
        </p:txBody>
      </p:sp>
      <p:pic>
        <p:nvPicPr>
          <p:cNvPr id="4" name="Content Placeholder 3">
            <a:extLst>
              <a:ext uri="{FF2B5EF4-FFF2-40B4-BE49-F238E27FC236}">
                <a16:creationId xmlns:a16="http://schemas.microsoft.com/office/drawing/2014/main" id="{E9F26BDF-C9C4-4330-98FD-54AD391B47FE}"/>
              </a:ext>
            </a:extLst>
          </p:cNvPr>
          <p:cNvPicPr>
            <a:picLocks noGrp="1"/>
          </p:cNvPicPr>
          <p:nvPr>
            <p:ph idx="1"/>
          </p:nvPr>
        </p:nvPicPr>
        <p:blipFill rotWithShape="1">
          <a:blip r:embed="rId4"/>
          <a:srcRect t="13848" b="9798"/>
          <a:stretch/>
        </p:blipFill>
        <p:spPr bwMode="auto">
          <a:xfrm>
            <a:off x="457200" y="2133600"/>
            <a:ext cx="8229600" cy="3534541"/>
          </a:xfrm>
          <a:prstGeom prst="rect">
            <a:avLst/>
          </a:prstGeom>
          <a:ln>
            <a:noFill/>
          </a:ln>
          <a:extLst>
            <a:ext uri="{53640926-AAD7-44D8-BBD7-CCE9431645EC}">
              <a14:shadowObscured xmlns:a14="http://schemas.microsoft.com/office/drawing/2010/main"/>
            </a:ext>
          </a:extLst>
        </p:spPr>
      </p:pic>
      <p:pic>
        <p:nvPicPr>
          <p:cNvPr id="3" name="Audio 2">
            <a:hlinkClick r:id="" action="ppaction://media"/>
            <a:extLst>
              <a:ext uri="{FF2B5EF4-FFF2-40B4-BE49-F238E27FC236}">
                <a16:creationId xmlns:a16="http://schemas.microsoft.com/office/drawing/2014/main" id="{6D260409-435E-44DF-9613-9BD54645DF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26915804"/>
      </p:ext>
    </p:extLst>
  </p:cSld>
  <p:clrMapOvr>
    <a:masterClrMapping/>
  </p:clrMapOvr>
  <mc:AlternateContent xmlns:mc="http://schemas.openxmlformats.org/markup-compatibility/2006">
    <mc:Choice xmlns:p14="http://schemas.microsoft.com/office/powerpoint/2010/main" Requires="p14">
      <p:transition spd="slow" p14:dur="2000" advTm="9900"/>
    </mc:Choice>
    <mc:Fallback>
      <p:transition spd="slow" advTm="9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C5AC-D981-4DE7-B90F-0E82E52EA3D9}"/>
              </a:ext>
            </a:extLst>
          </p:cNvPr>
          <p:cNvSpPr>
            <a:spLocks noGrp="1"/>
          </p:cNvSpPr>
          <p:nvPr>
            <p:ph type="title"/>
          </p:nvPr>
        </p:nvSpPr>
        <p:spPr/>
        <p:txBody>
          <a:bodyPr/>
          <a:lstStyle/>
          <a:p>
            <a:r>
              <a:rPr lang="en-US" b="1" dirty="0"/>
              <a:t>K-means design</a:t>
            </a:r>
            <a:endParaRPr lang="en-US" dirty="0"/>
          </a:p>
        </p:txBody>
      </p:sp>
      <p:pic>
        <p:nvPicPr>
          <p:cNvPr id="4" name="Content Placeholder 3">
            <a:extLst>
              <a:ext uri="{FF2B5EF4-FFF2-40B4-BE49-F238E27FC236}">
                <a16:creationId xmlns:a16="http://schemas.microsoft.com/office/drawing/2014/main" id="{7D51C0E2-1F1C-4DF8-BE29-60F1A7184B5B}"/>
              </a:ext>
            </a:extLst>
          </p:cNvPr>
          <p:cNvPicPr>
            <a:picLocks noGrp="1"/>
          </p:cNvPicPr>
          <p:nvPr>
            <p:ph idx="1"/>
          </p:nvPr>
        </p:nvPicPr>
        <p:blipFill rotWithShape="1">
          <a:blip r:embed="rId4"/>
          <a:srcRect l="41940" t="38724" r="29250" b="22903"/>
          <a:stretch/>
        </p:blipFill>
        <p:spPr bwMode="auto">
          <a:xfrm>
            <a:off x="1219200" y="1600200"/>
            <a:ext cx="6705600" cy="3962400"/>
          </a:xfrm>
          <a:prstGeom prst="rect">
            <a:avLst/>
          </a:prstGeom>
          <a:ln>
            <a:noFill/>
          </a:ln>
          <a:extLst>
            <a:ext uri="{53640926-AAD7-44D8-BBD7-CCE9431645EC}">
              <a14:shadowObscured xmlns:a14="http://schemas.microsoft.com/office/drawing/2010/main"/>
            </a:ext>
          </a:extLst>
        </p:spPr>
      </p:pic>
      <p:pic>
        <p:nvPicPr>
          <p:cNvPr id="3" name="Audio 2">
            <a:hlinkClick r:id="" action="ppaction://media"/>
            <a:extLst>
              <a:ext uri="{FF2B5EF4-FFF2-40B4-BE49-F238E27FC236}">
                <a16:creationId xmlns:a16="http://schemas.microsoft.com/office/drawing/2014/main" id="{B01582F0-3266-45BB-81E3-BF61E76923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54814603"/>
      </p:ext>
    </p:extLst>
  </p:cSld>
  <p:clrMapOvr>
    <a:masterClrMapping/>
  </p:clrMapOvr>
  <mc:AlternateContent xmlns:mc="http://schemas.openxmlformats.org/markup-compatibility/2006">
    <mc:Choice xmlns:p14="http://schemas.microsoft.com/office/powerpoint/2010/main" Requires="p14">
      <p:transition spd="slow" p14:dur="2000" advTm="15602"/>
    </mc:Choice>
    <mc:Fallback>
      <p:transition spd="slow" advTm="15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B2A7-68F9-466C-8BEB-F6A780F8DE3E}"/>
              </a:ext>
            </a:extLst>
          </p:cNvPr>
          <p:cNvSpPr>
            <a:spLocks noGrp="1"/>
          </p:cNvSpPr>
          <p:nvPr>
            <p:ph type="title"/>
          </p:nvPr>
        </p:nvSpPr>
        <p:spPr/>
        <p:txBody>
          <a:bodyPr/>
          <a:lstStyle/>
          <a:p>
            <a:r>
              <a:rPr lang="en-US" b="1" dirty="0"/>
              <a:t>RESULTS</a:t>
            </a:r>
            <a:endParaRPr lang="en-US" dirty="0"/>
          </a:p>
        </p:txBody>
      </p:sp>
      <p:sp>
        <p:nvSpPr>
          <p:cNvPr id="4" name="Content Placeholder 3">
            <a:extLst>
              <a:ext uri="{FF2B5EF4-FFF2-40B4-BE49-F238E27FC236}">
                <a16:creationId xmlns:a16="http://schemas.microsoft.com/office/drawing/2014/main" id="{06049426-D483-4D6B-983A-EA492259A866}"/>
              </a:ext>
            </a:extLst>
          </p:cNvPr>
          <p:cNvSpPr txBox="1">
            <a:spLocks noGrp="1"/>
          </p:cNvSpPr>
          <p:nvPr>
            <p:ph idx="1"/>
          </p:nvPr>
        </p:nvSpPr>
        <p:spPr>
          <a:xfrm>
            <a:off x="482082" y="1506279"/>
            <a:ext cx="8229600" cy="4525963"/>
          </a:xfrm>
          <a:prstGeom prst="rect">
            <a:avLst/>
          </a:prstGeom>
          <a:noFill/>
        </p:spPr>
        <p:txBody>
          <a:bodyPr wrap="square" rtlCol="0">
            <a:spAutoFit/>
          </a:bodyPr>
          <a:lstStyle/>
          <a:p>
            <a:r>
              <a:rPr lang="en-US" dirty="0"/>
              <a:t>SERVICE 1</a:t>
            </a:r>
          </a:p>
        </p:txBody>
      </p:sp>
      <p:grpSp>
        <p:nvGrpSpPr>
          <p:cNvPr id="5" name="Canvas 8">
            <a:extLst>
              <a:ext uri="{FF2B5EF4-FFF2-40B4-BE49-F238E27FC236}">
                <a16:creationId xmlns:a16="http://schemas.microsoft.com/office/drawing/2014/main" id="{259D10FB-3E75-49CB-A634-4ADDA50180DE}"/>
              </a:ext>
            </a:extLst>
          </p:cNvPr>
          <p:cNvGrpSpPr/>
          <p:nvPr/>
        </p:nvGrpSpPr>
        <p:grpSpPr>
          <a:xfrm>
            <a:off x="979734" y="2033411"/>
            <a:ext cx="6828441" cy="2180503"/>
            <a:chOff x="0" y="0"/>
            <a:chExt cx="5130309" cy="1982275"/>
          </a:xfrm>
        </p:grpSpPr>
        <p:sp>
          <p:nvSpPr>
            <p:cNvPr id="6" name="Rectangle 5">
              <a:extLst>
                <a:ext uri="{FF2B5EF4-FFF2-40B4-BE49-F238E27FC236}">
                  <a16:creationId xmlns:a16="http://schemas.microsoft.com/office/drawing/2014/main" id="{44852608-9A8E-47FB-AC40-102FBB3FAD57}"/>
                </a:ext>
              </a:extLst>
            </p:cNvPr>
            <p:cNvSpPr/>
            <p:nvPr/>
          </p:nvSpPr>
          <p:spPr>
            <a:xfrm>
              <a:off x="0" y="0"/>
              <a:ext cx="5130165" cy="1981835"/>
            </a:xfrm>
            <a:prstGeom prst="rect">
              <a:avLst/>
            </a:prstGeom>
          </p:spPr>
        </p:sp>
        <p:pic>
          <p:nvPicPr>
            <p:cNvPr id="7" name="Picture 6">
              <a:extLst>
                <a:ext uri="{FF2B5EF4-FFF2-40B4-BE49-F238E27FC236}">
                  <a16:creationId xmlns:a16="http://schemas.microsoft.com/office/drawing/2014/main" id="{0D5FA563-CBE7-4B32-B112-D1CC288EF78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5999" y="36000"/>
              <a:ext cx="2434590" cy="1936115"/>
            </a:xfrm>
            <a:prstGeom prst="rect">
              <a:avLst/>
            </a:prstGeom>
          </p:spPr>
        </p:pic>
        <p:pic>
          <p:nvPicPr>
            <p:cNvPr id="8" name="Picture 7">
              <a:extLst>
                <a:ext uri="{FF2B5EF4-FFF2-40B4-BE49-F238E27FC236}">
                  <a16:creationId xmlns:a16="http://schemas.microsoft.com/office/drawing/2014/main" id="{2120FF60-D93B-4164-B46D-6FA1642658B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509" y="67750"/>
              <a:ext cx="2463800" cy="1914525"/>
            </a:xfrm>
            <a:prstGeom prst="rect">
              <a:avLst/>
            </a:prstGeom>
            <a:noFill/>
            <a:ln>
              <a:noFill/>
            </a:ln>
          </p:spPr>
        </p:pic>
      </p:grpSp>
      <p:graphicFrame>
        <p:nvGraphicFramePr>
          <p:cNvPr id="9" name="Table 8">
            <a:extLst>
              <a:ext uri="{FF2B5EF4-FFF2-40B4-BE49-F238E27FC236}">
                <a16:creationId xmlns:a16="http://schemas.microsoft.com/office/drawing/2014/main" id="{449363E4-A0A8-4307-97EF-FFF6ED3FCA5A}"/>
              </a:ext>
            </a:extLst>
          </p:cNvPr>
          <p:cNvGraphicFramePr>
            <a:graphicFrameLocks noGrp="1"/>
          </p:cNvGraphicFramePr>
          <p:nvPr>
            <p:extLst>
              <p:ext uri="{D42A27DB-BD31-4B8C-83A1-F6EECF244321}">
                <p14:modId xmlns:p14="http://schemas.microsoft.com/office/powerpoint/2010/main" val="908105717"/>
              </p:ext>
            </p:extLst>
          </p:nvPr>
        </p:nvGraphicFramePr>
        <p:xfrm>
          <a:off x="1371601" y="4343400"/>
          <a:ext cx="5791200" cy="1733545"/>
        </p:xfrm>
        <a:graphic>
          <a:graphicData uri="http://schemas.openxmlformats.org/drawingml/2006/table">
            <a:tbl>
              <a:tblPr firstRow="1" firstCol="1" bandRow="1">
                <a:tableStyleId>{5C22544A-7EE6-4342-B048-85BDC9FD1C3A}</a:tableStyleId>
              </a:tblPr>
              <a:tblGrid>
                <a:gridCol w="1930400">
                  <a:extLst>
                    <a:ext uri="{9D8B030D-6E8A-4147-A177-3AD203B41FA5}">
                      <a16:colId xmlns:a16="http://schemas.microsoft.com/office/drawing/2014/main" val="931275998"/>
                    </a:ext>
                  </a:extLst>
                </a:gridCol>
                <a:gridCol w="1930400">
                  <a:extLst>
                    <a:ext uri="{9D8B030D-6E8A-4147-A177-3AD203B41FA5}">
                      <a16:colId xmlns:a16="http://schemas.microsoft.com/office/drawing/2014/main" val="2573527895"/>
                    </a:ext>
                  </a:extLst>
                </a:gridCol>
                <a:gridCol w="1930400">
                  <a:extLst>
                    <a:ext uri="{9D8B030D-6E8A-4147-A177-3AD203B41FA5}">
                      <a16:colId xmlns:a16="http://schemas.microsoft.com/office/drawing/2014/main" val="1388676804"/>
                    </a:ext>
                  </a:extLst>
                </a:gridCol>
              </a:tblGrid>
              <a:tr h="459607">
                <a:tc>
                  <a:txBody>
                    <a:bodyPr/>
                    <a:lstStyle/>
                    <a:p>
                      <a:pPr marL="0" marR="0">
                        <a:lnSpc>
                          <a:spcPct val="115000"/>
                        </a:lnSpc>
                        <a:spcBef>
                          <a:spcPts val="0"/>
                        </a:spcBef>
                        <a:spcAft>
                          <a:spcPts val="0"/>
                        </a:spcAft>
                      </a:pPr>
                      <a:r>
                        <a:rPr lang="en-GB" sz="1200">
                          <a:effectLst/>
                        </a:rPr>
                        <a:t>Nominal_value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0"/>
                        </a:spcAft>
                      </a:pPr>
                      <a:r>
                        <a:rPr lang="en-GB" sz="1200" dirty="0">
                          <a:effectLst/>
                        </a:rPr>
                        <a:t>Absolute Count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0"/>
                        </a:spcAft>
                      </a:pPr>
                      <a:r>
                        <a:rPr lang="en-GB" sz="1200" dirty="0">
                          <a:effectLst/>
                        </a:rPr>
                        <a:t>Fraction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95380725"/>
                  </a:ext>
                </a:extLst>
              </a:tr>
              <a:tr h="424646">
                <a:tc>
                  <a:txBody>
                    <a:bodyPr/>
                    <a:lstStyle/>
                    <a:p>
                      <a:pPr marL="0" marR="0">
                        <a:lnSpc>
                          <a:spcPct val="115000"/>
                        </a:lnSpc>
                        <a:spcBef>
                          <a:spcPts val="0"/>
                        </a:spcBef>
                        <a:spcAft>
                          <a:spcPts val="0"/>
                        </a:spcAft>
                      </a:pPr>
                      <a:r>
                        <a:rPr lang="en-GB" sz="1100">
                          <a:effectLst/>
                        </a:rPr>
                        <a:t>cluster_0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0"/>
                        </a:spcAft>
                      </a:pPr>
                      <a:r>
                        <a:rPr lang="en-GB" sz="1100">
                          <a:effectLst/>
                        </a:rPr>
                        <a:t>114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0"/>
                        </a:spcAft>
                      </a:pPr>
                      <a:r>
                        <a:rPr lang="en-GB" sz="1100" dirty="0">
                          <a:effectLst/>
                        </a:rPr>
                        <a:t>0.5643564356435643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736752686"/>
                  </a:ext>
                </a:extLst>
              </a:tr>
              <a:tr h="424646">
                <a:tc>
                  <a:txBody>
                    <a:bodyPr/>
                    <a:lstStyle/>
                    <a:p>
                      <a:pPr marL="0" marR="0">
                        <a:lnSpc>
                          <a:spcPct val="115000"/>
                        </a:lnSpc>
                        <a:spcBef>
                          <a:spcPts val="0"/>
                        </a:spcBef>
                        <a:spcAft>
                          <a:spcPts val="0"/>
                        </a:spcAft>
                      </a:pPr>
                      <a:r>
                        <a:rPr lang="en-GB" sz="1100">
                          <a:effectLst/>
                        </a:rPr>
                        <a:t>cluster_1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0"/>
                        </a:spcAft>
                      </a:pPr>
                      <a:r>
                        <a:rPr lang="en-GB"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0"/>
                        </a:spcAft>
                      </a:pPr>
                      <a:r>
                        <a:rPr lang="en-GB" sz="1100">
                          <a:effectLst/>
                        </a:rPr>
                        <a:t>0.09900990099009901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278861273"/>
                  </a:ext>
                </a:extLst>
              </a:tr>
              <a:tr h="424646">
                <a:tc>
                  <a:txBody>
                    <a:bodyPr/>
                    <a:lstStyle/>
                    <a:p>
                      <a:pPr marL="0" marR="0">
                        <a:lnSpc>
                          <a:spcPct val="115000"/>
                        </a:lnSpc>
                        <a:spcBef>
                          <a:spcPts val="0"/>
                        </a:spcBef>
                        <a:spcAft>
                          <a:spcPts val="0"/>
                        </a:spcAft>
                      </a:pPr>
                      <a:r>
                        <a:rPr lang="en-GB" sz="1100">
                          <a:effectLst/>
                        </a:rPr>
                        <a:t>cluster_2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0"/>
                        </a:spcAft>
                      </a:pPr>
                      <a:r>
                        <a:rPr lang="en-GB" sz="1100">
                          <a:effectLst/>
                        </a:rPr>
                        <a:t>68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0"/>
                        </a:spcAft>
                      </a:pPr>
                      <a:r>
                        <a:rPr lang="en-GB" sz="1100" dirty="0">
                          <a:effectLst/>
                        </a:rPr>
                        <a:t>0.33663366336633666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083423667"/>
                  </a:ext>
                </a:extLst>
              </a:tr>
            </a:tbl>
          </a:graphicData>
        </a:graphic>
      </p:graphicFrame>
      <p:sp>
        <p:nvSpPr>
          <p:cNvPr id="3" name="Rectangle 2">
            <a:extLst>
              <a:ext uri="{FF2B5EF4-FFF2-40B4-BE49-F238E27FC236}">
                <a16:creationId xmlns:a16="http://schemas.microsoft.com/office/drawing/2014/main" id="{90817CB3-8B91-4FD7-AF9B-FA85556B4FAE}"/>
              </a:ext>
            </a:extLst>
          </p:cNvPr>
          <p:cNvSpPr/>
          <p:nvPr/>
        </p:nvSpPr>
        <p:spPr>
          <a:xfrm>
            <a:off x="1143000" y="2130292"/>
            <a:ext cx="76392" cy="79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57C98D-2960-4C9B-9C6B-ACB29BECBCE0}"/>
              </a:ext>
            </a:extLst>
          </p:cNvPr>
          <p:cNvSpPr/>
          <p:nvPr/>
        </p:nvSpPr>
        <p:spPr>
          <a:xfrm>
            <a:off x="1468198" y="2130293"/>
            <a:ext cx="76392" cy="101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C8A09B-7197-4445-9A1B-0881705B48E8}"/>
              </a:ext>
            </a:extLst>
          </p:cNvPr>
          <p:cNvSpPr/>
          <p:nvPr/>
        </p:nvSpPr>
        <p:spPr>
          <a:xfrm>
            <a:off x="1793396" y="2141471"/>
            <a:ext cx="76392" cy="79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5E3472B-5418-426C-AF79-999941138DDC}"/>
              </a:ext>
            </a:extLst>
          </p:cNvPr>
          <p:cNvSpPr/>
          <p:nvPr/>
        </p:nvSpPr>
        <p:spPr>
          <a:xfrm>
            <a:off x="2092361" y="2141470"/>
            <a:ext cx="76392" cy="79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3B25BA-7767-49F1-9D03-9AE52AC26E6D}"/>
              </a:ext>
            </a:extLst>
          </p:cNvPr>
          <p:cNvSpPr/>
          <p:nvPr/>
        </p:nvSpPr>
        <p:spPr>
          <a:xfrm>
            <a:off x="1117921" y="2119600"/>
            <a:ext cx="76392" cy="79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3A6877-D0B3-437F-AFCB-13747F3C6AE2}"/>
              </a:ext>
            </a:extLst>
          </p:cNvPr>
          <p:cNvSpPr/>
          <p:nvPr/>
        </p:nvSpPr>
        <p:spPr>
          <a:xfrm>
            <a:off x="4632245" y="2161228"/>
            <a:ext cx="76392" cy="79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BB297F3-7AB4-43F3-AEEB-B3470B4D7A51}"/>
              </a:ext>
            </a:extLst>
          </p:cNvPr>
          <p:cNvSpPr/>
          <p:nvPr/>
        </p:nvSpPr>
        <p:spPr>
          <a:xfrm>
            <a:off x="4969406" y="2161228"/>
            <a:ext cx="76392" cy="79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8D880C-6940-4121-8186-64A259066538}"/>
              </a:ext>
            </a:extLst>
          </p:cNvPr>
          <p:cNvSpPr/>
          <p:nvPr/>
        </p:nvSpPr>
        <p:spPr>
          <a:xfrm>
            <a:off x="5306567" y="2176395"/>
            <a:ext cx="76392" cy="79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4A6448-FE20-41A7-96F1-E8715349104D}"/>
              </a:ext>
            </a:extLst>
          </p:cNvPr>
          <p:cNvSpPr/>
          <p:nvPr/>
        </p:nvSpPr>
        <p:spPr>
          <a:xfrm>
            <a:off x="5605532" y="2159353"/>
            <a:ext cx="76392" cy="79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id="{EA5035D6-8988-46BF-B47D-E823E6B2A5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20753704"/>
      </p:ext>
    </p:extLst>
  </p:cSld>
  <p:clrMapOvr>
    <a:masterClrMapping/>
  </p:clrMapOvr>
  <mc:AlternateContent xmlns:mc="http://schemas.openxmlformats.org/markup-compatibility/2006">
    <mc:Choice xmlns:p14="http://schemas.microsoft.com/office/powerpoint/2010/main" Requires="p14">
      <p:transition spd="slow" p14:dur="2000" advTm="16848"/>
    </mc:Choice>
    <mc:Fallback>
      <p:transition spd="slow" advTm="16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BEB2-A6F8-4F3F-86FA-AB6161C7AC66}"/>
              </a:ext>
            </a:extLst>
          </p:cNvPr>
          <p:cNvSpPr>
            <a:spLocks noGrp="1"/>
          </p:cNvSpPr>
          <p:nvPr>
            <p:ph type="title"/>
          </p:nvPr>
        </p:nvSpPr>
        <p:spPr/>
        <p:txBody>
          <a:bodyPr/>
          <a:lstStyle/>
          <a:p>
            <a:r>
              <a:rPr lang="en-US" b="1" dirty="0"/>
              <a:t>RESULTS</a:t>
            </a:r>
            <a:endParaRPr lang="en-US" dirty="0"/>
          </a:p>
        </p:txBody>
      </p:sp>
      <p:sp>
        <p:nvSpPr>
          <p:cNvPr id="4" name="Content Placeholder 3">
            <a:extLst>
              <a:ext uri="{FF2B5EF4-FFF2-40B4-BE49-F238E27FC236}">
                <a16:creationId xmlns:a16="http://schemas.microsoft.com/office/drawing/2014/main" id="{63F29531-A3D8-4157-8D53-5F37F4D2BC18}"/>
              </a:ext>
            </a:extLst>
          </p:cNvPr>
          <p:cNvSpPr txBox="1">
            <a:spLocks noGrp="1"/>
          </p:cNvSpPr>
          <p:nvPr>
            <p:ph idx="1"/>
          </p:nvPr>
        </p:nvSpPr>
        <p:spPr>
          <a:prstGeom prst="rect">
            <a:avLst/>
          </a:prstGeom>
          <a:noFill/>
        </p:spPr>
        <p:txBody>
          <a:bodyPr wrap="square" rtlCol="0">
            <a:spAutoFit/>
          </a:bodyPr>
          <a:lstStyle/>
          <a:p>
            <a:r>
              <a:rPr lang="en-US" dirty="0"/>
              <a:t>SERVICE 2</a:t>
            </a:r>
          </a:p>
        </p:txBody>
      </p:sp>
      <p:grpSp>
        <p:nvGrpSpPr>
          <p:cNvPr id="5" name="Canvas 11">
            <a:extLst>
              <a:ext uri="{FF2B5EF4-FFF2-40B4-BE49-F238E27FC236}">
                <a16:creationId xmlns:a16="http://schemas.microsoft.com/office/drawing/2014/main" id="{ADF63008-7F72-4109-B1B9-6DFED77772CD}"/>
              </a:ext>
            </a:extLst>
          </p:cNvPr>
          <p:cNvGrpSpPr/>
          <p:nvPr/>
        </p:nvGrpSpPr>
        <p:grpSpPr>
          <a:xfrm>
            <a:off x="180770" y="1677434"/>
            <a:ext cx="8454213" cy="2909096"/>
            <a:chOff x="0" y="0"/>
            <a:chExt cx="5274310" cy="2343150"/>
          </a:xfrm>
        </p:grpSpPr>
        <p:sp>
          <p:nvSpPr>
            <p:cNvPr id="6" name="Rectangle 5">
              <a:extLst>
                <a:ext uri="{FF2B5EF4-FFF2-40B4-BE49-F238E27FC236}">
                  <a16:creationId xmlns:a16="http://schemas.microsoft.com/office/drawing/2014/main" id="{8860AC9E-0D80-4EDE-AD12-D4D8265BD4BB}"/>
                </a:ext>
              </a:extLst>
            </p:cNvPr>
            <p:cNvSpPr/>
            <p:nvPr/>
          </p:nvSpPr>
          <p:spPr>
            <a:xfrm>
              <a:off x="0" y="0"/>
              <a:ext cx="5274310" cy="2343150"/>
            </a:xfrm>
            <a:prstGeom prst="rect">
              <a:avLst/>
            </a:prstGeom>
          </p:spPr>
        </p:sp>
        <p:pic>
          <p:nvPicPr>
            <p:cNvPr id="7" name="Picture 6">
              <a:extLst>
                <a:ext uri="{FF2B5EF4-FFF2-40B4-BE49-F238E27FC236}">
                  <a16:creationId xmlns:a16="http://schemas.microsoft.com/office/drawing/2014/main" id="{62ECA0DC-0E9D-440F-AEBD-C8BACA7D24E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4300" y="323850"/>
              <a:ext cx="2607310" cy="1860550"/>
            </a:xfrm>
            <a:prstGeom prst="rect">
              <a:avLst/>
            </a:prstGeom>
            <a:noFill/>
            <a:ln>
              <a:noFill/>
            </a:ln>
          </p:spPr>
        </p:pic>
        <p:pic>
          <p:nvPicPr>
            <p:cNvPr id="8" name="Picture 7">
              <a:extLst>
                <a:ext uri="{FF2B5EF4-FFF2-40B4-BE49-F238E27FC236}">
                  <a16:creationId xmlns:a16="http://schemas.microsoft.com/office/drawing/2014/main" id="{180CF095-DAEF-418B-9F9B-C15D89E027D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13350"/>
              <a:ext cx="2607310" cy="1860550"/>
            </a:xfrm>
            <a:prstGeom prst="rect">
              <a:avLst/>
            </a:prstGeom>
            <a:noFill/>
            <a:ln>
              <a:noFill/>
            </a:ln>
          </p:spPr>
        </p:pic>
      </p:grpSp>
      <p:graphicFrame>
        <p:nvGraphicFramePr>
          <p:cNvPr id="9" name="Table 8">
            <a:extLst>
              <a:ext uri="{FF2B5EF4-FFF2-40B4-BE49-F238E27FC236}">
                <a16:creationId xmlns:a16="http://schemas.microsoft.com/office/drawing/2014/main" id="{8B324A14-FB19-46C0-AA1D-E1A57F9DDF5D}"/>
              </a:ext>
            </a:extLst>
          </p:cNvPr>
          <p:cNvGraphicFramePr>
            <a:graphicFrameLocks noGrp="1"/>
          </p:cNvGraphicFramePr>
          <p:nvPr>
            <p:extLst>
              <p:ext uri="{D42A27DB-BD31-4B8C-83A1-F6EECF244321}">
                <p14:modId xmlns:p14="http://schemas.microsoft.com/office/powerpoint/2010/main" val="2794400421"/>
              </p:ext>
            </p:extLst>
          </p:nvPr>
        </p:nvGraphicFramePr>
        <p:xfrm>
          <a:off x="1371600" y="4558963"/>
          <a:ext cx="5334000" cy="1558160"/>
        </p:xfrm>
        <a:graphic>
          <a:graphicData uri="http://schemas.openxmlformats.org/drawingml/2006/table">
            <a:tbl>
              <a:tblPr firstRow="1" firstCol="1" bandRow="1">
                <a:tableStyleId>{5C22544A-7EE6-4342-B048-85BDC9FD1C3A}</a:tableStyleId>
              </a:tblPr>
              <a:tblGrid>
                <a:gridCol w="1778000">
                  <a:extLst>
                    <a:ext uri="{9D8B030D-6E8A-4147-A177-3AD203B41FA5}">
                      <a16:colId xmlns:a16="http://schemas.microsoft.com/office/drawing/2014/main" val="2053097635"/>
                    </a:ext>
                  </a:extLst>
                </a:gridCol>
                <a:gridCol w="1778000">
                  <a:extLst>
                    <a:ext uri="{9D8B030D-6E8A-4147-A177-3AD203B41FA5}">
                      <a16:colId xmlns:a16="http://schemas.microsoft.com/office/drawing/2014/main" val="1225542520"/>
                    </a:ext>
                  </a:extLst>
                </a:gridCol>
                <a:gridCol w="1778000">
                  <a:extLst>
                    <a:ext uri="{9D8B030D-6E8A-4147-A177-3AD203B41FA5}">
                      <a16:colId xmlns:a16="http://schemas.microsoft.com/office/drawing/2014/main" val="575484919"/>
                    </a:ext>
                  </a:extLst>
                </a:gridCol>
              </a:tblGrid>
              <a:tr h="429111">
                <a:tc>
                  <a:txBody>
                    <a:bodyPr/>
                    <a:lstStyle/>
                    <a:p>
                      <a:pPr marL="0" marR="0">
                        <a:lnSpc>
                          <a:spcPct val="115000"/>
                        </a:lnSpc>
                        <a:spcBef>
                          <a:spcPts val="0"/>
                        </a:spcBef>
                        <a:spcAft>
                          <a:spcPts val="0"/>
                        </a:spcAft>
                      </a:pPr>
                      <a:r>
                        <a:rPr lang="en-GB" sz="800">
                          <a:effectLst/>
                        </a:rPr>
                        <a:t>Nominal_value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tc>
                  <a:txBody>
                    <a:bodyPr/>
                    <a:lstStyle/>
                    <a:p>
                      <a:pPr marL="0" marR="0">
                        <a:lnSpc>
                          <a:spcPct val="115000"/>
                        </a:lnSpc>
                        <a:spcBef>
                          <a:spcPts val="0"/>
                        </a:spcBef>
                        <a:spcAft>
                          <a:spcPts val="0"/>
                        </a:spcAft>
                      </a:pPr>
                      <a:r>
                        <a:rPr lang="en-GB" sz="800">
                          <a:effectLst/>
                        </a:rPr>
                        <a:t>Absolute Count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tc>
                  <a:txBody>
                    <a:bodyPr/>
                    <a:lstStyle/>
                    <a:p>
                      <a:pPr marL="0" marR="0">
                        <a:lnSpc>
                          <a:spcPct val="115000"/>
                        </a:lnSpc>
                        <a:spcBef>
                          <a:spcPts val="0"/>
                        </a:spcBef>
                        <a:spcAft>
                          <a:spcPts val="0"/>
                        </a:spcAft>
                      </a:pPr>
                      <a:r>
                        <a:rPr lang="en-GB" sz="800" dirty="0">
                          <a:effectLst/>
                        </a:rPr>
                        <a:t>Fraction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extLst>
                  <a:ext uri="{0D108BD9-81ED-4DB2-BD59-A6C34878D82A}">
                    <a16:rowId xmlns:a16="http://schemas.microsoft.com/office/drawing/2014/main" val="1749080891"/>
                  </a:ext>
                </a:extLst>
              </a:tr>
              <a:tr h="336111">
                <a:tc>
                  <a:txBody>
                    <a:bodyPr/>
                    <a:lstStyle/>
                    <a:p>
                      <a:pPr marL="0" marR="0">
                        <a:lnSpc>
                          <a:spcPct val="115000"/>
                        </a:lnSpc>
                        <a:spcBef>
                          <a:spcPts val="0"/>
                        </a:spcBef>
                        <a:spcAft>
                          <a:spcPts val="0"/>
                        </a:spcAft>
                      </a:pPr>
                      <a:r>
                        <a:rPr lang="en-GB" sz="700" dirty="0">
                          <a:effectLst/>
                        </a:rPr>
                        <a:t>cluster_0</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tc>
                  <a:txBody>
                    <a:bodyPr/>
                    <a:lstStyle/>
                    <a:p>
                      <a:pPr marL="0" marR="0">
                        <a:lnSpc>
                          <a:spcPct val="115000"/>
                        </a:lnSpc>
                        <a:spcBef>
                          <a:spcPts val="0"/>
                        </a:spcBef>
                        <a:spcAft>
                          <a:spcPts val="0"/>
                        </a:spcAft>
                      </a:pPr>
                      <a:r>
                        <a:rPr lang="en-GB" sz="700" dirty="0">
                          <a:effectLst/>
                        </a:rPr>
                        <a:t>20</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tc>
                  <a:txBody>
                    <a:bodyPr/>
                    <a:lstStyle/>
                    <a:p>
                      <a:pPr marL="0" marR="0">
                        <a:lnSpc>
                          <a:spcPct val="115000"/>
                        </a:lnSpc>
                        <a:spcBef>
                          <a:spcPts val="0"/>
                        </a:spcBef>
                        <a:spcAft>
                          <a:spcPts val="0"/>
                        </a:spcAft>
                      </a:pPr>
                      <a:r>
                        <a:rPr lang="en-GB" sz="700" dirty="0">
                          <a:effectLst/>
                        </a:rPr>
                        <a:t>0.09900990099009901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extLst>
                  <a:ext uri="{0D108BD9-81ED-4DB2-BD59-A6C34878D82A}">
                    <a16:rowId xmlns:a16="http://schemas.microsoft.com/office/drawing/2014/main" val="1248384732"/>
                  </a:ext>
                </a:extLst>
              </a:tr>
              <a:tr h="396469">
                <a:tc>
                  <a:txBody>
                    <a:bodyPr/>
                    <a:lstStyle/>
                    <a:p>
                      <a:pPr marL="0" marR="0">
                        <a:lnSpc>
                          <a:spcPct val="115000"/>
                        </a:lnSpc>
                        <a:spcBef>
                          <a:spcPts val="0"/>
                        </a:spcBef>
                        <a:spcAft>
                          <a:spcPts val="0"/>
                        </a:spcAft>
                      </a:pPr>
                      <a:r>
                        <a:rPr lang="en-GB" sz="700" dirty="0">
                          <a:effectLst/>
                        </a:rPr>
                        <a:t>cluster_1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tc>
                  <a:txBody>
                    <a:bodyPr/>
                    <a:lstStyle/>
                    <a:p>
                      <a:pPr marL="0" marR="0">
                        <a:lnSpc>
                          <a:spcPct val="115000"/>
                        </a:lnSpc>
                        <a:spcBef>
                          <a:spcPts val="0"/>
                        </a:spcBef>
                        <a:spcAft>
                          <a:spcPts val="0"/>
                        </a:spcAft>
                      </a:pPr>
                      <a:r>
                        <a:rPr lang="en-GB" sz="700" dirty="0">
                          <a:effectLst/>
                        </a:rPr>
                        <a:t>110</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tc>
                  <a:txBody>
                    <a:bodyPr/>
                    <a:lstStyle/>
                    <a:p>
                      <a:pPr marL="0" marR="0">
                        <a:lnSpc>
                          <a:spcPct val="115000"/>
                        </a:lnSpc>
                        <a:spcBef>
                          <a:spcPts val="0"/>
                        </a:spcBef>
                        <a:spcAft>
                          <a:spcPts val="0"/>
                        </a:spcAft>
                      </a:pPr>
                      <a:r>
                        <a:rPr lang="en-GB" sz="700">
                          <a:effectLst/>
                        </a:rPr>
                        <a:t>0.5445544554455446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extLst>
                  <a:ext uri="{0D108BD9-81ED-4DB2-BD59-A6C34878D82A}">
                    <a16:rowId xmlns:a16="http://schemas.microsoft.com/office/drawing/2014/main" val="3958765951"/>
                  </a:ext>
                </a:extLst>
              </a:tr>
              <a:tr h="396469">
                <a:tc>
                  <a:txBody>
                    <a:bodyPr/>
                    <a:lstStyle/>
                    <a:p>
                      <a:pPr marL="0" marR="0">
                        <a:lnSpc>
                          <a:spcPct val="115000"/>
                        </a:lnSpc>
                        <a:spcBef>
                          <a:spcPts val="0"/>
                        </a:spcBef>
                        <a:spcAft>
                          <a:spcPts val="0"/>
                        </a:spcAft>
                      </a:pPr>
                      <a:r>
                        <a:rPr lang="en-GB" sz="700">
                          <a:effectLst/>
                        </a:rPr>
                        <a:t>cluster_2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tc>
                  <a:txBody>
                    <a:bodyPr/>
                    <a:lstStyle/>
                    <a:p>
                      <a:pPr marL="0" marR="0">
                        <a:lnSpc>
                          <a:spcPct val="115000"/>
                        </a:lnSpc>
                        <a:spcBef>
                          <a:spcPts val="0"/>
                        </a:spcBef>
                        <a:spcAft>
                          <a:spcPts val="0"/>
                        </a:spcAft>
                      </a:pPr>
                      <a:r>
                        <a:rPr lang="en-GB" sz="700">
                          <a:effectLst/>
                        </a:rPr>
                        <a:t>72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tc>
                  <a:txBody>
                    <a:bodyPr/>
                    <a:lstStyle/>
                    <a:p>
                      <a:pPr marL="0" marR="0">
                        <a:lnSpc>
                          <a:spcPct val="115000"/>
                        </a:lnSpc>
                        <a:spcBef>
                          <a:spcPts val="0"/>
                        </a:spcBef>
                        <a:spcAft>
                          <a:spcPts val="0"/>
                        </a:spcAft>
                      </a:pPr>
                      <a:r>
                        <a:rPr lang="en-GB" sz="700" dirty="0">
                          <a:effectLst/>
                        </a:rPr>
                        <a:t>0.3564356435643564</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5376" marR="5376" marT="6505" marB="6505" anchor="ctr"/>
                </a:tc>
                <a:extLst>
                  <a:ext uri="{0D108BD9-81ED-4DB2-BD59-A6C34878D82A}">
                    <a16:rowId xmlns:a16="http://schemas.microsoft.com/office/drawing/2014/main" val="2862698615"/>
                  </a:ext>
                </a:extLst>
              </a:tr>
            </a:tbl>
          </a:graphicData>
        </a:graphic>
      </p:graphicFrame>
      <p:sp>
        <p:nvSpPr>
          <p:cNvPr id="10" name="Rectangle 9">
            <a:extLst>
              <a:ext uri="{FF2B5EF4-FFF2-40B4-BE49-F238E27FC236}">
                <a16:creationId xmlns:a16="http://schemas.microsoft.com/office/drawing/2014/main" id="{EE983407-679E-4467-B997-D33AD1089FA6}"/>
              </a:ext>
            </a:extLst>
          </p:cNvPr>
          <p:cNvSpPr/>
          <p:nvPr/>
        </p:nvSpPr>
        <p:spPr>
          <a:xfrm>
            <a:off x="4553124" y="2133600"/>
            <a:ext cx="166688"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653678-D7B5-4462-8B9A-FDB26008B99B}"/>
              </a:ext>
            </a:extLst>
          </p:cNvPr>
          <p:cNvSpPr/>
          <p:nvPr/>
        </p:nvSpPr>
        <p:spPr>
          <a:xfrm flipV="1">
            <a:off x="4996242" y="2149474"/>
            <a:ext cx="1524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5DE5B1-0575-4526-AF42-BC332BF4C3AA}"/>
              </a:ext>
            </a:extLst>
          </p:cNvPr>
          <p:cNvSpPr/>
          <p:nvPr/>
        </p:nvSpPr>
        <p:spPr>
          <a:xfrm flipV="1">
            <a:off x="5486399" y="2168646"/>
            <a:ext cx="91451"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CC8BC1-B4CE-424C-B73F-F54F66E61E22}"/>
              </a:ext>
            </a:extLst>
          </p:cNvPr>
          <p:cNvSpPr/>
          <p:nvPr/>
        </p:nvSpPr>
        <p:spPr>
          <a:xfrm flipV="1">
            <a:off x="5854280" y="2159120"/>
            <a:ext cx="113315" cy="6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B0D791-CEE8-4821-AD1F-210ED46B668B}"/>
              </a:ext>
            </a:extLst>
          </p:cNvPr>
          <p:cNvSpPr/>
          <p:nvPr/>
        </p:nvSpPr>
        <p:spPr>
          <a:xfrm flipV="1">
            <a:off x="6226974" y="2159120"/>
            <a:ext cx="113315" cy="6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7FC002F-08F5-484B-B85F-3935836591C0}"/>
              </a:ext>
            </a:extLst>
          </p:cNvPr>
          <p:cNvSpPr/>
          <p:nvPr/>
        </p:nvSpPr>
        <p:spPr>
          <a:xfrm flipV="1">
            <a:off x="6553714" y="2173407"/>
            <a:ext cx="113315" cy="6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81A0B6F-5B05-4092-AE68-EEB73A46CD11}"/>
              </a:ext>
            </a:extLst>
          </p:cNvPr>
          <p:cNvSpPr/>
          <p:nvPr/>
        </p:nvSpPr>
        <p:spPr>
          <a:xfrm flipV="1">
            <a:off x="6943459" y="2149474"/>
            <a:ext cx="113315" cy="6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41B113C-28B0-442B-9B62-6A14213A2337}"/>
              </a:ext>
            </a:extLst>
          </p:cNvPr>
          <p:cNvSpPr/>
          <p:nvPr/>
        </p:nvSpPr>
        <p:spPr>
          <a:xfrm flipV="1">
            <a:off x="323528" y="2149474"/>
            <a:ext cx="113315" cy="6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23589AC-2E55-4728-92F2-DB18E2CE8DA2}"/>
              </a:ext>
            </a:extLst>
          </p:cNvPr>
          <p:cNvSpPr/>
          <p:nvPr/>
        </p:nvSpPr>
        <p:spPr>
          <a:xfrm flipV="1">
            <a:off x="764504" y="2159119"/>
            <a:ext cx="113315" cy="6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94F1A41-3A8C-4250-9889-8C727FBBCB2B}"/>
              </a:ext>
            </a:extLst>
          </p:cNvPr>
          <p:cNvSpPr/>
          <p:nvPr/>
        </p:nvSpPr>
        <p:spPr>
          <a:xfrm flipV="1">
            <a:off x="1215576" y="2147887"/>
            <a:ext cx="113315" cy="6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27CF803-C1E6-4D8B-BDF2-B7C079925829}"/>
              </a:ext>
            </a:extLst>
          </p:cNvPr>
          <p:cNvSpPr/>
          <p:nvPr/>
        </p:nvSpPr>
        <p:spPr>
          <a:xfrm flipV="1">
            <a:off x="1602857" y="2168646"/>
            <a:ext cx="113315" cy="6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E725231-067B-4D49-A73E-AF3F25269712}"/>
              </a:ext>
            </a:extLst>
          </p:cNvPr>
          <p:cNvSpPr/>
          <p:nvPr/>
        </p:nvSpPr>
        <p:spPr>
          <a:xfrm flipV="1">
            <a:off x="1961000" y="2147947"/>
            <a:ext cx="113315" cy="6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11B2BD-6D5B-48A7-BBCD-A6022D63D199}"/>
              </a:ext>
            </a:extLst>
          </p:cNvPr>
          <p:cNvSpPr/>
          <p:nvPr/>
        </p:nvSpPr>
        <p:spPr>
          <a:xfrm flipV="1">
            <a:off x="2283977" y="2158999"/>
            <a:ext cx="113315" cy="6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D87F7E5-C69E-4E4F-AF3E-AA47C35CC74B}"/>
              </a:ext>
            </a:extLst>
          </p:cNvPr>
          <p:cNvSpPr/>
          <p:nvPr/>
        </p:nvSpPr>
        <p:spPr>
          <a:xfrm flipV="1">
            <a:off x="2692036" y="2158999"/>
            <a:ext cx="113315" cy="66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Audio 25">
            <a:hlinkClick r:id="" action="ppaction://media"/>
            <a:extLst>
              <a:ext uri="{FF2B5EF4-FFF2-40B4-BE49-F238E27FC236}">
                <a16:creationId xmlns:a16="http://schemas.microsoft.com/office/drawing/2014/main" id="{8E2544C0-FF97-46FB-9CFC-6212B79FC8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94275466"/>
      </p:ext>
    </p:extLst>
  </p:cSld>
  <p:clrMapOvr>
    <a:masterClrMapping/>
  </p:clrMapOvr>
  <mc:AlternateContent xmlns:mc="http://schemas.openxmlformats.org/markup-compatibility/2006">
    <mc:Choice xmlns:p14="http://schemas.microsoft.com/office/powerpoint/2010/main" Requires="p14">
      <p:transition spd="slow" p14:dur="2000" advTm="12838"/>
    </mc:Choice>
    <mc:Fallback>
      <p:transition spd="slow" advTm="12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A410-8E68-4C55-A47C-4FACE774B78A}"/>
              </a:ext>
            </a:extLst>
          </p:cNvPr>
          <p:cNvSpPr>
            <a:spLocks noGrp="1"/>
          </p:cNvSpPr>
          <p:nvPr>
            <p:ph type="title"/>
          </p:nvPr>
        </p:nvSpPr>
        <p:spPr/>
        <p:txBody>
          <a:bodyPr/>
          <a:lstStyle/>
          <a:p>
            <a:r>
              <a:rPr lang="en-US" b="1" dirty="0"/>
              <a:t>RESULTS</a:t>
            </a:r>
            <a:endParaRPr lang="en-US" dirty="0"/>
          </a:p>
        </p:txBody>
      </p:sp>
      <p:sp>
        <p:nvSpPr>
          <p:cNvPr id="3" name="Content Placeholder 2">
            <a:extLst>
              <a:ext uri="{FF2B5EF4-FFF2-40B4-BE49-F238E27FC236}">
                <a16:creationId xmlns:a16="http://schemas.microsoft.com/office/drawing/2014/main" id="{D2C06D44-33AB-40A7-8343-219688758293}"/>
              </a:ext>
            </a:extLst>
          </p:cNvPr>
          <p:cNvSpPr>
            <a:spLocks noGrp="1"/>
          </p:cNvSpPr>
          <p:nvPr>
            <p:ph idx="1"/>
          </p:nvPr>
        </p:nvSpPr>
        <p:spPr/>
        <p:txBody>
          <a:bodyPr/>
          <a:lstStyle/>
          <a:p>
            <a:r>
              <a:rPr lang="en-US" dirty="0"/>
              <a:t>SERVICE 3</a:t>
            </a:r>
          </a:p>
          <a:p>
            <a:endParaRPr lang="en-US" dirty="0"/>
          </a:p>
        </p:txBody>
      </p:sp>
      <p:grpSp>
        <p:nvGrpSpPr>
          <p:cNvPr id="6" name="Canvas 12">
            <a:extLst>
              <a:ext uri="{FF2B5EF4-FFF2-40B4-BE49-F238E27FC236}">
                <a16:creationId xmlns:a16="http://schemas.microsoft.com/office/drawing/2014/main" id="{6C2026EE-F25A-4F29-B17B-272E7C04364D}"/>
              </a:ext>
            </a:extLst>
          </p:cNvPr>
          <p:cNvGrpSpPr/>
          <p:nvPr/>
        </p:nvGrpSpPr>
        <p:grpSpPr>
          <a:xfrm>
            <a:off x="1301262" y="2039816"/>
            <a:ext cx="6471138" cy="2508737"/>
            <a:chOff x="0" y="0"/>
            <a:chExt cx="5274310" cy="1906905"/>
          </a:xfrm>
        </p:grpSpPr>
        <p:sp>
          <p:nvSpPr>
            <p:cNvPr id="7" name="Rectangle 6">
              <a:extLst>
                <a:ext uri="{FF2B5EF4-FFF2-40B4-BE49-F238E27FC236}">
                  <a16:creationId xmlns:a16="http://schemas.microsoft.com/office/drawing/2014/main" id="{6AC7717D-478F-4D3B-9482-910EA53114CE}"/>
                </a:ext>
              </a:extLst>
            </p:cNvPr>
            <p:cNvSpPr/>
            <p:nvPr/>
          </p:nvSpPr>
          <p:spPr>
            <a:xfrm>
              <a:off x="0" y="0"/>
              <a:ext cx="5274310" cy="1906905"/>
            </a:xfrm>
            <a:prstGeom prst="rect">
              <a:avLst/>
            </a:prstGeom>
          </p:spPr>
        </p:sp>
        <p:pic>
          <p:nvPicPr>
            <p:cNvPr id="8" name="Picture 7">
              <a:extLst>
                <a:ext uri="{FF2B5EF4-FFF2-40B4-BE49-F238E27FC236}">
                  <a16:creationId xmlns:a16="http://schemas.microsoft.com/office/drawing/2014/main" id="{00334871-BC70-49BB-A427-9FB7670DA39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2622550" cy="1871345"/>
            </a:xfrm>
            <a:prstGeom prst="rect">
              <a:avLst/>
            </a:prstGeom>
            <a:noFill/>
            <a:ln>
              <a:noFill/>
            </a:ln>
          </p:spPr>
        </p:pic>
        <p:pic>
          <p:nvPicPr>
            <p:cNvPr id="9" name="Picture 8">
              <a:extLst>
                <a:ext uri="{FF2B5EF4-FFF2-40B4-BE49-F238E27FC236}">
                  <a16:creationId xmlns:a16="http://schemas.microsoft.com/office/drawing/2014/main" id="{CE9DC87E-3575-427D-8F70-4FB7E86DD0C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3510" y="0"/>
              <a:ext cx="2590800" cy="1848485"/>
            </a:xfrm>
            <a:prstGeom prst="rect">
              <a:avLst/>
            </a:prstGeom>
            <a:noFill/>
            <a:ln>
              <a:noFill/>
            </a:ln>
          </p:spPr>
        </p:pic>
      </p:grpSp>
      <p:graphicFrame>
        <p:nvGraphicFramePr>
          <p:cNvPr id="12" name="Table 11">
            <a:extLst>
              <a:ext uri="{FF2B5EF4-FFF2-40B4-BE49-F238E27FC236}">
                <a16:creationId xmlns:a16="http://schemas.microsoft.com/office/drawing/2014/main" id="{227A0E70-B3DF-4304-B527-38E90018DD31}"/>
              </a:ext>
            </a:extLst>
          </p:cNvPr>
          <p:cNvGraphicFramePr>
            <a:graphicFrameLocks noGrp="1"/>
          </p:cNvGraphicFramePr>
          <p:nvPr>
            <p:extLst>
              <p:ext uri="{D42A27DB-BD31-4B8C-83A1-F6EECF244321}">
                <p14:modId xmlns:p14="http://schemas.microsoft.com/office/powerpoint/2010/main" val="3825046549"/>
              </p:ext>
            </p:extLst>
          </p:nvPr>
        </p:nvGraphicFramePr>
        <p:xfrm>
          <a:off x="1524000" y="4498694"/>
          <a:ext cx="5348049" cy="1581882"/>
        </p:xfrm>
        <a:graphic>
          <a:graphicData uri="http://schemas.openxmlformats.org/drawingml/2006/table">
            <a:tbl>
              <a:tblPr firstRow="1" firstCol="1" bandRow="1">
                <a:tableStyleId>{5C22544A-7EE6-4342-B048-85BDC9FD1C3A}</a:tableStyleId>
              </a:tblPr>
              <a:tblGrid>
                <a:gridCol w="1782683">
                  <a:extLst>
                    <a:ext uri="{9D8B030D-6E8A-4147-A177-3AD203B41FA5}">
                      <a16:colId xmlns:a16="http://schemas.microsoft.com/office/drawing/2014/main" val="3975921193"/>
                    </a:ext>
                  </a:extLst>
                </a:gridCol>
                <a:gridCol w="1782683">
                  <a:extLst>
                    <a:ext uri="{9D8B030D-6E8A-4147-A177-3AD203B41FA5}">
                      <a16:colId xmlns:a16="http://schemas.microsoft.com/office/drawing/2014/main" val="7579236"/>
                    </a:ext>
                  </a:extLst>
                </a:gridCol>
                <a:gridCol w="1782683">
                  <a:extLst>
                    <a:ext uri="{9D8B030D-6E8A-4147-A177-3AD203B41FA5}">
                      <a16:colId xmlns:a16="http://schemas.microsoft.com/office/drawing/2014/main" val="4205485308"/>
                    </a:ext>
                  </a:extLst>
                </a:gridCol>
              </a:tblGrid>
              <a:tr h="419397">
                <a:tc>
                  <a:txBody>
                    <a:bodyPr/>
                    <a:lstStyle/>
                    <a:p>
                      <a:pPr marL="0" marR="0">
                        <a:lnSpc>
                          <a:spcPct val="115000"/>
                        </a:lnSpc>
                        <a:spcBef>
                          <a:spcPts val="0"/>
                        </a:spcBef>
                        <a:spcAft>
                          <a:spcPts val="0"/>
                        </a:spcAft>
                      </a:pPr>
                      <a:r>
                        <a:rPr lang="en-GB" sz="1000" dirty="0" err="1">
                          <a:effectLst/>
                        </a:rPr>
                        <a:t>Nominal_value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tc>
                  <a:txBody>
                    <a:bodyPr/>
                    <a:lstStyle/>
                    <a:p>
                      <a:pPr marL="0" marR="0">
                        <a:lnSpc>
                          <a:spcPct val="115000"/>
                        </a:lnSpc>
                        <a:spcBef>
                          <a:spcPts val="0"/>
                        </a:spcBef>
                        <a:spcAft>
                          <a:spcPts val="0"/>
                        </a:spcAft>
                      </a:pPr>
                      <a:r>
                        <a:rPr lang="en-GB" sz="1000">
                          <a:effectLst/>
                        </a:rPr>
                        <a:t>Absolute Count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tc>
                  <a:txBody>
                    <a:bodyPr/>
                    <a:lstStyle/>
                    <a:p>
                      <a:pPr marL="0" marR="0">
                        <a:lnSpc>
                          <a:spcPct val="115000"/>
                        </a:lnSpc>
                        <a:spcBef>
                          <a:spcPts val="0"/>
                        </a:spcBef>
                        <a:spcAft>
                          <a:spcPts val="0"/>
                        </a:spcAft>
                      </a:pPr>
                      <a:r>
                        <a:rPr lang="en-GB" sz="1000" dirty="0">
                          <a:effectLst/>
                        </a:rPr>
                        <a:t>Fraction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extLst>
                  <a:ext uri="{0D108BD9-81ED-4DB2-BD59-A6C34878D82A}">
                    <a16:rowId xmlns:a16="http://schemas.microsoft.com/office/drawing/2014/main" val="2870622269"/>
                  </a:ext>
                </a:extLst>
              </a:tr>
              <a:tr h="387495">
                <a:tc>
                  <a:txBody>
                    <a:bodyPr/>
                    <a:lstStyle/>
                    <a:p>
                      <a:pPr marL="0" marR="0">
                        <a:lnSpc>
                          <a:spcPct val="115000"/>
                        </a:lnSpc>
                        <a:spcBef>
                          <a:spcPts val="0"/>
                        </a:spcBef>
                        <a:spcAft>
                          <a:spcPts val="0"/>
                        </a:spcAft>
                      </a:pPr>
                      <a:r>
                        <a:rPr lang="en-GB" sz="900">
                          <a:effectLst/>
                        </a:rPr>
                        <a:t>cluster_0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tc>
                  <a:txBody>
                    <a:bodyPr/>
                    <a:lstStyle/>
                    <a:p>
                      <a:pPr marL="0" marR="0">
                        <a:lnSpc>
                          <a:spcPct val="115000"/>
                        </a:lnSpc>
                        <a:spcBef>
                          <a:spcPts val="0"/>
                        </a:spcBef>
                        <a:spcAft>
                          <a:spcPts val="0"/>
                        </a:spcAft>
                      </a:pPr>
                      <a:r>
                        <a:rPr lang="en-GB" sz="900" dirty="0">
                          <a:effectLst/>
                        </a:rPr>
                        <a:t>110</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tc>
                  <a:txBody>
                    <a:bodyPr/>
                    <a:lstStyle/>
                    <a:p>
                      <a:pPr marL="0" marR="0">
                        <a:lnSpc>
                          <a:spcPct val="115000"/>
                        </a:lnSpc>
                        <a:spcBef>
                          <a:spcPts val="0"/>
                        </a:spcBef>
                        <a:spcAft>
                          <a:spcPts val="0"/>
                        </a:spcAft>
                      </a:pPr>
                      <a:r>
                        <a:rPr lang="en-GB" sz="900" dirty="0">
                          <a:effectLst/>
                        </a:rPr>
                        <a:t>0.5445544554455446</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extLst>
                  <a:ext uri="{0D108BD9-81ED-4DB2-BD59-A6C34878D82A}">
                    <a16:rowId xmlns:a16="http://schemas.microsoft.com/office/drawing/2014/main" val="1401625049"/>
                  </a:ext>
                </a:extLst>
              </a:tr>
              <a:tr h="387495">
                <a:tc>
                  <a:txBody>
                    <a:bodyPr/>
                    <a:lstStyle/>
                    <a:p>
                      <a:pPr marL="0" marR="0">
                        <a:lnSpc>
                          <a:spcPct val="115000"/>
                        </a:lnSpc>
                        <a:spcBef>
                          <a:spcPts val="0"/>
                        </a:spcBef>
                        <a:spcAft>
                          <a:spcPts val="0"/>
                        </a:spcAft>
                      </a:pPr>
                      <a:r>
                        <a:rPr lang="en-GB" sz="900">
                          <a:effectLst/>
                        </a:rPr>
                        <a:t>cluster_1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tc>
                  <a:txBody>
                    <a:bodyPr/>
                    <a:lstStyle/>
                    <a:p>
                      <a:pPr marL="0" marR="0">
                        <a:lnSpc>
                          <a:spcPct val="115000"/>
                        </a:lnSpc>
                        <a:spcBef>
                          <a:spcPts val="0"/>
                        </a:spcBef>
                        <a:spcAft>
                          <a:spcPts val="0"/>
                        </a:spcAft>
                      </a:pPr>
                      <a:r>
                        <a:rPr lang="en-GB" sz="900">
                          <a:effectLst/>
                        </a:rPr>
                        <a:t>20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tc>
                  <a:txBody>
                    <a:bodyPr/>
                    <a:lstStyle/>
                    <a:p>
                      <a:pPr marL="0" marR="0">
                        <a:lnSpc>
                          <a:spcPct val="115000"/>
                        </a:lnSpc>
                        <a:spcBef>
                          <a:spcPts val="0"/>
                        </a:spcBef>
                        <a:spcAft>
                          <a:spcPts val="0"/>
                        </a:spcAft>
                      </a:pPr>
                      <a:r>
                        <a:rPr lang="en-GB" sz="900" dirty="0">
                          <a:effectLst/>
                        </a:rPr>
                        <a:t>0.09900990099009901</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extLst>
                  <a:ext uri="{0D108BD9-81ED-4DB2-BD59-A6C34878D82A}">
                    <a16:rowId xmlns:a16="http://schemas.microsoft.com/office/drawing/2014/main" val="131519082"/>
                  </a:ext>
                </a:extLst>
              </a:tr>
              <a:tr h="387495">
                <a:tc>
                  <a:txBody>
                    <a:bodyPr/>
                    <a:lstStyle/>
                    <a:p>
                      <a:pPr marL="0" marR="0">
                        <a:lnSpc>
                          <a:spcPct val="115000"/>
                        </a:lnSpc>
                        <a:spcBef>
                          <a:spcPts val="0"/>
                        </a:spcBef>
                        <a:spcAft>
                          <a:spcPts val="0"/>
                        </a:spcAft>
                      </a:pPr>
                      <a:r>
                        <a:rPr lang="en-GB" sz="900" dirty="0">
                          <a:effectLst/>
                        </a:rPr>
                        <a:t>cluster_2</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tc>
                  <a:txBody>
                    <a:bodyPr/>
                    <a:lstStyle/>
                    <a:p>
                      <a:pPr marL="0" marR="0">
                        <a:lnSpc>
                          <a:spcPct val="115000"/>
                        </a:lnSpc>
                        <a:spcBef>
                          <a:spcPts val="0"/>
                        </a:spcBef>
                        <a:spcAft>
                          <a:spcPts val="0"/>
                        </a:spcAft>
                      </a:pPr>
                      <a:r>
                        <a:rPr lang="en-GB" sz="900">
                          <a:effectLst/>
                        </a:rPr>
                        <a:t>72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tc>
                  <a:txBody>
                    <a:bodyPr/>
                    <a:lstStyle/>
                    <a:p>
                      <a:pPr marL="0" marR="0">
                        <a:lnSpc>
                          <a:spcPct val="115000"/>
                        </a:lnSpc>
                        <a:spcBef>
                          <a:spcPts val="0"/>
                        </a:spcBef>
                        <a:spcAft>
                          <a:spcPts val="0"/>
                        </a:spcAft>
                      </a:pPr>
                      <a:r>
                        <a:rPr lang="en-GB" sz="900" dirty="0">
                          <a:effectLst/>
                        </a:rPr>
                        <a:t>0.3564356435643564</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872" marR="7872" marT="7872" marB="7872" anchor="ctr"/>
                </a:tc>
                <a:extLst>
                  <a:ext uri="{0D108BD9-81ED-4DB2-BD59-A6C34878D82A}">
                    <a16:rowId xmlns:a16="http://schemas.microsoft.com/office/drawing/2014/main" val="2756309319"/>
                  </a:ext>
                </a:extLst>
              </a:tr>
            </a:tbl>
          </a:graphicData>
        </a:graphic>
      </p:graphicFrame>
      <p:sp>
        <p:nvSpPr>
          <p:cNvPr id="10" name="Rectangle 9">
            <a:extLst>
              <a:ext uri="{FF2B5EF4-FFF2-40B4-BE49-F238E27FC236}">
                <a16:creationId xmlns:a16="http://schemas.microsoft.com/office/drawing/2014/main" id="{AF2ED3BD-E213-4CAC-948F-6188A41ADB6D}"/>
              </a:ext>
            </a:extLst>
          </p:cNvPr>
          <p:cNvSpPr/>
          <p:nvPr/>
        </p:nvSpPr>
        <p:spPr>
          <a:xfrm flipV="1">
            <a:off x="1406525" y="2133600"/>
            <a:ext cx="76200" cy="699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B6372A9-4FB2-47D0-9FCE-2C43B3E276A4}"/>
              </a:ext>
            </a:extLst>
          </p:cNvPr>
          <p:cNvSpPr/>
          <p:nvPr/>
        </p:nvSpPr>
        <p:spPr>
          <a:xfrm flipV="1">
            <a:off x="1752599" y="2133596"/>
            <a:ext cx="76201" cy="699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9A941C-EF16-453D-ACA0-208B137BD302}"/>
              </a:ext>
            </a:extLst>
          </p:cNvPr>
          <p:cNvSpPr/>
          <p:nvPr/>
        </p:nvSpPr>
        <p:spPr>
          <a:xfrm flipV="1">
            <a:off x="2098674" y="2139977"/>
            <a:ext cx="76201" cy="699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D619533-4DDB-4908-A3F6-206A733F542D}"/>
              </a:ext>
            </a:extLst>
          </p:cNvPr>
          <p:cNvSpPr/>
          <p:nvPr/>
        </p:nvSpPr>
        <p:spPr>
          <a:xfrm flipH="1" flipV="1">
            <a:off x="4666867" y="2115239"/>
            <a:ext cx="121919" cy="733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DEC1DF1-83B6-44CB-8D85-3020321F907A}"/>
              </a:ext>
            </a:extLst>
          </p:cNvPr>
          <p:cNvSpPr/>
          <p:nvPr/>
        </p:nvSpPr>
        <p:spPr>
          <a:xfrm flipH="1" flipV="1">
            <a:off x="4996273" y="2133596"/>
            <a:ext cx="121919" cy="733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067F7DD-28C4-400B-9415-848268F5442E}"/>
              </a:ext>
            </a:extLst>
          </p:cNvPr>
          <p:cNvSpPr/>
          <p:nvPr/>
        </p:nvSpPr>
        <p:spPr>
          <a:xfrm flipH="1" flipV="1">
            <a:off x="5410200" y="2120800"/>
            <a:ext cx="121919" cy="733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37D4545-5EC2-4391-B90C-24209985B25A}"/>
              </a:ext>
            </a:extLst>
          </p:cNvPr>
          <p:cNvSpPr/>
          <p:nvPr/>
        </p:nvSpPr>
        <p:spPr>
          <a:xfrm flipH="1" flipV="1">
            <a:off x="5763167" y="2131896"/>
            <a:ext cx="121919" cy="733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Audio 3">
            <a:hlinkClick r:id="" action="ppaction://media"/>
            <a:extLst>
              <a:ext uri="{FF2B5EF4-FFF2-40B4-BE49-F238E27FC236}">
                <a16:creationId xmlns:a16="http://schemas.microsoft.com/office/drawing/2014/main" id="{2774F0BE-EB42-4765-899B-F231B12CC5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21406756"/>
      </p:ext>
    </p:extLst>
  </p:cSld>
  <p:clrMapOvr>
    <a:masterClrMapping/>
  </p:clrMapOvr>
  <mc:AlternateContent xmlns:mc="http://schemas.openxmlformats.org/markup-compatibility/2006">
    <mc:Choice xmlns:p14="http://schemas.microsoft.com/office/powerpoint/2010/main" Requires="p14">
      <p:transition spd="slow" p14:dur="2000" advTm="10213"/>
    </mc:Choice>
    <mc:Fallback>
      <p:transition spd="slow" advTm="10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41717-88BC-4138-9AEC-AB891FCE75DD}"/>
              </a:ext>
            </a:extLst>
          </p:cNvPr>
          <p:cNvSpPr>
            <a:spLocks noGrp="1"/>
          </p:cNvSpPr>
          <p:nvPr>
            <p:ph type="title"/>
          </p:nvPr>
        </p:nvSpPr>
        <p:spPr/>
        <p:txBody>
          <a:bodyPr/>
          <a:lstStyle/>
          <a:p>
            <a:r>
              <a:rPr lang="en-US" b="1" dirty="0"/>
              <a:t>RESULTS</a:t>
            </a:r>
            <a:endParaRPr lang="en-US" dirty="0"/>
          </a:p>
        </p:txBody>
      </p:sp>
      <p:sp>
        <p:nvSpPr>
          <p:cNvPr id="4" name="Content Placeholder 3">
            <a:extLst>
              <a:ext uri="{FF2B5EF4-FFF2-40B4-BE49-F238E27FC236}">
                <a16:creationId xmlns:a16="http://schemas.microsoft.com/office/drawing/2014/main" id="{E5A4868F-740A-4A8A-90F2-CE1B04CD6526}"/>
              </a:ext>
            </a:extLst>
          </p:cNvPr>
          <p:cNvSpPr txBox="1">
            <a:spLocks noGrp="1"/>
          </p:cNvSpPr>
          <p:nvPr>
            <p:ph idx="1"/>
          </p:nvPr>
        </p:nvSpPr>
        <p:spPr>
          <a:prstGeom prst="rect">
            <a:avLst/>
          </a:prstGeom>
          <a:noFill/>
        </p:spPr>
        <p:txBody>
          <a:bodyPr wrap="square" rtlCol="0">
            <a:spAutoFit/>
          </a:bodyPr>
          <a:lstStyle/>
          <a:p>
            <a:r>
              <a:rPr lang="en-US" dirty="0"/>
              <a:t>SERVICE 4</a:t>
            </a:r>
          </a:p>
        </p:txBody>
      </p:sp>
      <p:graphicFrame>
        <p:nvGraphicFramePr>
          <p:cNvPr id="9" name="Table 8">
            <a:extLst>
              <a:ext uri="{FF2B5EF4-FFF2-40B4-BE49-F238E27FC236}">
                <a16:creationId xmlns:a16="http://schemas.microsoft.com/office/drawing/2014/main" id="{66EE7D7A-3550-45CB-88B5-BA6530120BCE}"/>
              </a:ext>
            </a:extLst>
          </p:cNvPr>
          <p:cNvGraphicFramePr>
            <a:graphicFrameLocks noGrp="1"/>
          </p:cNvGraphicFramePr>
          <p:nvPr>
            <p:extLst>
              <p:ext uri="{D42A27DB-BD31-4B8C-83A1-F6EECF244321}">
                <p14:modId xmlns:p14="http://schemas.microsoft.com/office/powerpoint/2010/main" val="1111953425"/>
              </p:ext>
            </p:extLst>
          </p:nvPr>
        </p:nvGraphicFramePr>
        <p:xfrm>
          <a:off x="1161123" y="4493172"/>
          <a:ext cx="5252604" cy="1632991"/>
        </p:xfrm>
        <a:graphic>
          <a:graphicData uri="http://schemas.openxmlformats.org/drawingml/2006/table">
            <a:tbl>
              <a:tblPr firstRow="1" firstCol="1" bandRow="1">
                <a:tableStyleId>{5C22544A-7EE6-4342-B048-85BDC9FD1C3A}</a:tableStyleId>
              </a:tblPr>
              <a:tblGrid>
                <a:gridCol w="1750868">
                  <a:extLst>
                    <a:ext uri="{9D8B030D-6E8A-4147-A177-3AD203B41FA5}">
                      <a16:colId xmlns:a16="http://schemas.microsoft.com/office/drawing/2014/main" val="1264854922"/>
                    </a:ext>
                  </a:extLst>
                </a:gridCol>
                <a:gridCol w="1750868">
                  <a:extLst>
                    <a:ext uri="{9D8B030D-6E8A-4147-A177-3AD203B41FA5}">
                      <a16:colId xmlns:a16="http://schemas.microsoft.com/office/drawing/2014/main" val="116753474"/>
                    </a:ext>
                  </a:extLst>
                </a:gridCol>
                <a:gridCol w="1750868">
                  <a:extLst>
                    <a:ext uri="{9D8B030D-6E8A-4147-A177-3AD203B41FA5}">
                      <a16:colId xmlns:a16="http://schemas.microsoft.com/office/drawing/2014/main" val="2548947788"/>
                    </a:ext>
                  </a:extLst>
                </a:gridCol>
              </a:tblGrid>
              <a:tr h="432949">
                <a:tc>
                  <a:txBody>
                    <a:bodyPr/>
                    <a:lstStyle/>
                    <a:p>
                      <a:pPr marL="0" marR="0">
                        <a:lnSpc>
                          <a:spcPct val="115000"/>
                        </a:lnSpc>
                        <a:spcBef>
                          <a:spcPts val="0"/>
                        </a:spcBef>
                        <a:spcAft>
                          <a:spcPts val="0"/>
                        </a:spcAft>
                      </a:pPr>
                      <a:r>
                        <a:rPr lang="en-GB" sz="1000">
                          <a:effectLst/>
                        </a:rPr>
                        <a:t>Nominal_value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tc>
                  <a:txBody>
                    <a:bodyPr/>
                    <a:lstStyle/>
                    <a:p>
                      <a:pPr marL="0" marR="0">
                        <a:lnSpc>
                          <a:spcPct val="115000"/>
                        </a:lnSpc>
                        <a:spcBef>
                          <a:spcPts val="0"/>
                        </a:spcBef>
                        <a:spcAft>
                          <a:spcPts val="0"/>
                        </a:spcAft>
                      </a:pPr>
                      <a:r>
                        <a:rPr lang="en-GB" sz="1000" dirty="0">
                          <a:effectLst/>
                        </a:rPr>
                        <a:t>Absolute Count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tc>
                  <a:txBody>
                    <a:bodyPr/>
                    <a:lstStyle/>
                    <a:p>
                      <a:pPr marL="0" marR="0">
                        <a:lnSpc>
                          <a:spcPct val="115000"/>
                        </a:lnSpc>
                        <a:spcBef>
                          <a:spcPts val="0"/>
                        </a:spcBef>
                        <a:spcAft>
                          <a:spcPts val="0"/>
                        </a:spcAft>
                      </a:pPr>
                      <a:r>
                        <a:rPr lang="en-GB" sz="1000">
                          <a:effectLst/>
                        </a:rPr>
                        <a:t>Fraction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extLst>
                  <a:ext uri="{0D108BD9-81ED-4DB2-BD59-A6C34878D82A}">
                    <a16:rowId xmlns:a16="http://schemas.microsoft.com/office/drawing/2014/main" val="3188990403"/>
                  </a:ext>
                </a:extLst>
              </a:tr>
              <a:tr h="400014">
                <a:tc>
                  <a:txBody>
                    <a:bodyPr/>
                    <a:lstStyle/>
                    <a:p>
                      <a:pPr marL="0" marR="0">
                        <a:lnSpc>
                          <a:spcPct val="115000"/>
                        </a:lnSpc>
                        <a:spcBef>
                          <a:spcPts val="0"/>
                        </a:spcBef>
                        <a:spcAft>
                          <a:spcPts val="0"/>
                        </a:spcAft>
                      </a:pPr>
                      <a:r>
                        <a:rPr lang="en-GB" sz="900">
                          <a:effectLst/>
                        </a:rPr>
                        <a:t>cluster_0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tc>
                  <a:txBody>
                    <a:bodyPr/>
                    <a:lstStyle/>
                    <a:p>
                      <a:pPr marL="0" marR="0">
                        <a:lnSpc>
                          <a:spcPct val="115000"/>
                        </a:lnSpc>
                        <a:spcBef>
                          <a:spcPts val="0"/>
                        </a:spcBef>
                        <a:spcAft>
                          <a:spcPts val="0"/>
                        </a:spcAft>
                      </a:pPr>
                      <a:r>
                        <a:rPr lang="en-GB" sz="900">
                          <a:effectLst/>
                        </a:rPr>
                        <a:t>20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tc>
                  <a:txBody>
                    <a:bodyPr/>
                    <a:lstStyle/>
                    <a:p>
                      <a:pPr marL="0" marR="0">
                        <a:lnSpc>
                          <a:spcPct val="115000"/>
                        </a:lnSpc>
                        <a:spcBef>
                          <a:spcPts val="0"/>
                        </a:spcBef>
                        <a:spcAft>
                          <a:spcPts val="0"/>
                        </a:spcAft>
                      </a:pPr>
                      <a:r>
                        <a:rPr lang="en-GB" sz="900" dirty="0">
                          <a:effectLst/>
                        </a:rPr>
                        <a:t>0.09900990099009901</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extLst>
                  <a:ext uri="{0D108BD9-81ED-4DB2-BD59-A6C34878D82A}">
                    <a16:rowId xmlns:a16="http://schemas.microsoft.com/office/drawing/2014/main" val="1112188607"/>
                  </a:ext>
                </a:extLst>
              </a:tr>
              <a:tr h="400014">
                <a:tc>
                  <a:txBody>
                    <a:bodyPr/>
                    <a:lstStyle/>
                    <a:p>
                      <a:pPr marL="0" marR="0">
                        <a:lnSpc>
                          <a:spcPct val="115000"/>
                        </a:lnSpc>
                        <a:spcBef>
                          <a:spcPts val="0"/>
                        </a:spcBef>
                        <a:spcAft>
                          <a:spcPts val="0"/>
                        </a:spcAft>
                      </a:pPr>
                      <a:r>
                        <a:rPr lang="en-GB" sz="900">
                          <a:effectLst/>
                        </a:rPr>
                        <a:t>cluster_1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tc>
                  <a:txBody>
                    <a:bodyPr/>
                    <a:lstStyle/>
                    <a:p>
                      <a:pPr marL="0" marR="0">
                        <a:lnSpc>
                          <a:spcPct val="115000"/>
                        </a:lnSpc>
                        <a:spcBef>
                          <a:spcPts val="0"/>
                        </a:spcBef>
                        <a:spcAft>
                          <a:spcPts val="0"/>
                        </a:spcAft>
                      </a:pPr>
                      <a:r>
                        <a:rPr lang="en-GB" sz="900">
                          <a:effectLst/>
                        </a:rPr>
                        <a:t>71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tc>
                  <a:txBody>
                    <a:bodyPr/>
                    <a:lstStyle/>
                    <a:p>
                      <a:pPr marL="0" marR="0">
                        <a:lnSpc>
                          <a:spcPct val="115000"/>
                        </a:lnSpc>
                        <a:spcBef>
                          <a:spcPts val="0"/>
                        </a:spcBef>
                        <a:spcAft>
                          <a:spcPts val="0"/>
                        </a:spcAft>
                      </a:pPr>
                      <a:r>
                        <a:rPr lang="en-GB" sz="900" dirty="0">
                          <a:effectLst/>
                        </a:rPr>
                        <a:t>0.35148514851485146</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extLst>
                  <a:ext uri="{0D108BD9-81ED-4DB2-BD59-A6C34878D82A}">
                    <a16:rowId xmlns:a16="http://schemas.microsoft.com/office/drawing/2014/main" val="173686872"/>
                  </a:ext>
                </a:extLst>
              </a:tr>
              <a:tr h="400014">
                <a:tc>
                  <a:txBody>
                    <a:bodyPr/>
                    <a:lstStyle/>
                    <a:p>
                      <a:pPr marL="0" marR="0">
                        <a:lnSpc>
                          <a:spcPct val="115000"/>
                        </a:lnSpc>
                        <a:spcBef>
                          <a:spcPts val="0"/>
                        </a:spcBef>
                        <a:spcAft>
                          <a:spcPts val="0"/>
                        </a:spcAft>
                      </a:pPr>
                      <a:r>
                        <a:rPr lang="en-GB" sz="900">
                          <a:effectLst/>
                        </a:rPr>
                        <a:t>cluster_2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tc>
                  <a:txBody>
                    <a:bodyPr/>
                    <a:lstStyle/>
                    <a:p>
                      <a:pPr marL="0" marR="0">
                        <a:lnSpc>
                          <a:spcPct val="115000"/>
                        </a:lnSpc>
                        <a:spcBef>
                          <a:spcPts val="0"/>
                        </a:spcBef>
                        <a:spcAft>
                          <a:spcPts val="0"/>
                        </a:spcAft>
                      </a:pPr>
                      <a:r>
                        <a:rPr lang="en-GB" sz="900">
                          <a:effectLst/>
                        </a:rPr>
                        <a:t>111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tc>
                  <a:txBody>
                    <a:bodyPr/>
                    <a:lstStyle/>
                    <a:p>
                      <a:pPr marL="0" marR="0">
                        <a:lnSpc>
                          <a:spcPct val="115000"/>
                        </a:lnSpc>
                        <a:spcBef>
                          <a:spcPts val="0"/>
                        </a:spcBef>
                        <a:spcAft>
                          <a:spcPts val="0"/>
                        </a:spcAft>
                      </a:pPr>
                      <a:r>
                        <a:rPr lang="en-GB" sz="900" dirty="0">
                          <a:effectLst/>
                        </a:rPr>
                        <a:t>0.5495049504950495</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505" marR="6505" marT="7872" marB="7872" anchor="ctr"/>
                </a:tc>
                <a:extLst>
                  <a:ext uri="{0D108BD9-81ED-4DB2-BD59-A6C34878D82A}">
                    <a16:rowId xmlns:a16="http://schemas.microsoft.com/office/drawing/2014/main" val="1959482005"/>
                  </a:ext>
                </a:extLst>
              </a:tr>
            </a:tbl>
          </a:graphicData>
        </a:graphic>
      </p:graphicFrame>
      <p:sp>
        <p:nvSpPr>
          <p:cNvPr id="10" name="Rectangle 9">
            <a:extLst>
              <a:ext uri="{FF2B5EF4-FFF2-40B4-BE49-F238E27FC236}">
                <a16:creationId xmlns:a16="http://schemas.microsoft.com/office/drawing/2014/main" id="{A37ADCB7-93A9-4E67-BADF-55384255C3F7}"/>
              </a:ext>
            </a:extLst>
          </p:cNvPr>
          <p:cNvSpPr/>
          <p:nvPr/>
        </p:nvSpPr>
        <p:spPr>
          <a:xfrm flipH="1" flipV="1">
            <a:off x="4442297" y="2286000"/>
            <a:ext cx="12191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868EABF-7AF3-43AB-A7BB-F6386DE818BB}"/>
              </a:ext>
            </a:extLst>
          </p:cNvPr>
          <p:cNvPicPr>
            <a:picLocks noChangeAspect="1"/>
          </p:cNvPicPr>
          <p:nvPr/>
        </p:nvPicPr>
        <p:blipFill>
          <a:blip r:embed="rId4"/>
          <a:stretch>
            <a:fillRect/>
          </a:stretch>
        </p:blipFill>
        <p:spPr>
          <a:xfrm>
            <a:off x="884411" y="2362200"/>
            <a:ext cx="3708380" cy="1919834"/>
          </a:xfrm>
          <a:prstGeom prst="rect">
            <a:avLst/>
          </a:prstGeom>
        </p:spPr>
      </p:pic>
      <p:pic>
        <p:nvPicPr>
          <p:cNvPr id="11" name="Picture 10">
            <a:extLst>
              <a:ext uri="{FF2B5EF4-FFF2-40B4-BE49-F238E27FC236}">
                <a16:creationId xmlns:a16="http://schemas.microsoft.com/office/drawing/2014/main" id="{22B28370-8A20-46B3-A503-FF7FF0954C28}"/>
              </a:ext>
            </a:extLst>
          </p:cNvPr>
          <p:cNvPicPr>
            <a:picLocks noChangeAspect="1"/>
          </p:cNvPicPr>
          <p:nvPr/>
        </p:nvPicPr>
        <p:blipFill>
          <a:blip r:embed="rId5"/>
          <a:stretch>
            <a:fillRect/>
          </a:stretch>
        </p:blipFill>
        <p:spPr>
          <a:xfrm>
            <a:off x="4572493" y="2362200"/>
            <a:ext cx="3708380" cy="1919834"/>
          </a:xfrm>
          <a:prstGeom prst="rect">
            <a:avLst/>
          </a:prstGeom>
        </p:spPr>
      </p:pic>
      <p:pic>
        <p:nvPicPr>
          <p:cNvPr id="15" name="Audio 14">
            <a:hlinkClick r:id="" action="ppaction://media"/>
            <a:extLst>
              <a:ext uri="{FF2B5EF4-FFF2-40B4-BE49-F238E27FC236}">
                <a16:creationId xmlns:a16="http://schemas.microsoft.com/office/drawing/2014/main" id="{07400C73-DEDB-472A-BE1E-9E7180728A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0674416"/>
      </p:ext>
    </p:extLst>
  </p:cSld>
  <p:clrMapOvr>
    <a:masterClrMapping/>
  </p:clrMapOvr>
  <mc:AlternateContent xmlns:mc="http://schemas.openxmlformats.org/markup-compatibility/2006">
    <mc:Choice xmlns:p14="http://schemas.microsoft.com/office/powerpoint/2010/main" Requires="p14">
      <p:transition spd="slow" p14:dur="2000" advTm="13272"/>
    </mc:Choice>
    <mc:Fallback>
      <p:transition spd="slow" advTm="13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25F5-68AC-4FA1-8C37-594936827C92}"/>
              </a:ext>
            </a:extLst>
          </p:cNvPr>
          <p:cNvSpPr>
            <a:spLocks noGrp="1"/>
          </p:cNvSpPr>
          <p:nvPr>
            <p:ph type="title"/>
          </p:nvPr>
        </p:nvSpPr>
        <p:spPr/>
        <p:txBody>
          <a:bodyPr/>
          <a:lstStyle/>
          <a:p>
            <a:r>
              <a:rPr lang="en-US" b="1" dirty="0"/>
              <a:t>RESULTS</a:t>
            </a:r>
            <a:endParaRPr lang="en-US" dirty="0"/>
          </a:p>
        </p:txBody>
      </p:sp>
      <p:sp>
        <p:nvSpPr>
          <p:cNvPr id="3" name="Content Placeholder 2">
            <a:extLst>
              <a:ext uri="{FF2B5EF4-FFF2-40B4-BE49-F238E27FC236}">
                <a16:creationId xmlns:a16="http://schemas.microsoft.com/office/drawing/2014/main" id="{E7DD8AC0-4064-42D8-9AB7-4F884A7C170E}"/>
              </a:ext>
            </a:extLst>
          </p:cNvPr>
          <p:cNvSpPr>
            <a:spLocks noGrp="1"/>
          </p:cNvSpPr>
          <p:nvPr>
            <p:ph idx="1"/>
          </p:nvPr>
        </p:nvSpPr>
        <p:spPr/>
        <p:txBody>
          <a:bodyPr/>
          <a:lstStyle/>
          <a:p>
            <a:endParaRPr lang="en-US" dirty="0"/>
          </a:p>
        </p:txBody>
      </p:sp>
      <p:grpSp>
        <p:nvGrpSpPr>
          <p:cNvPr id="4" name="Canvas 146">
            <a:extLst>
              <a:ext uri="{FF2B5EF4-FFF2-40B4-BE49-F238E27FC236}">
                <a16:creationId xmlns:a16="http://schemas.microsoft.com/office/drawing/2014/main" id="{01E28019-5023-4DCA-AB17-3D29933B560B}"/>
              </a:ext>
            </a:extLst>
          </p:cNvPr>
          <p:cNvGrpSpPr/>
          <p:nvPr/>
        </p:nvGrpSpPr>
        <p:grpSpPr>
          <a:xfrm>
            <a:off x="1714500" y="1600200"/>
            <a:ext cx="5715000" cy="4063943"/>
            <a:chOff x="0" y="0"/>
            <a:chExt cx="5486399" cy="4342609"/>
          </a:xfrm>
        </p:grpSpPr>
        <p:sp>
          <p:nvSpPr>
            <p:cNvPr id="5" name="Rectangle 4">
              <a:extLst>
                <a:ext uri="{FF2B5EF4-FFF2-40B4-BE49-F238E27FC236}">
                  <a16:creationId xmlns:a16="http://schemas.microsoft.com/office/drawing/2014/main" id="{2C881300-7793-43E6-8309-DBD51CC385CF}"/>
                </a:ext>
              </a:extLst>
            </p:cNvPr>
            <p:cNvSpPr/>
            <p:nvPr/>
          </p:nvSpPr>
          <p:spPr>
            <a:xfrm>
              <a:off x="0" y="0"/>
              <a:ext cx="5274310" cy="4175125"/>
            </a:xfrm>
            <a:prstGeom prst="rect">
              <a:avLst/>
            </a:prstGeom>
          </p:spPr>
        </p:sp>
        <p:pic>
          <p:nvPicPr>
            <p:cNvPr id="6" name="Picture 5">
              <a:extLst>
                <a:ext uri="{FF2B5EF4-FFF2-40B4-BE49-F238E27FC236}">
                  <a16:creationId xmlns:a16="http://schemas.microsoft.com/office/drawing/2014/main" id="{FD52F708-F0C7-4A16-B134-2C686F16A556}"/>
                </a:ext>
              </a:extLst>
            </p:cNvPr>
            <p:cNvPicPr/>
            <p:nvPr/>
          </p:nvPicPr>
          <p:blipFill rotWithShape="1">
            <a:blip r:embed="rId4" cstate="print">
              <a:extLst>
                <a:ext uri="{28A0092B-C50C-407E-A947-70E740481C1C}">
                  <a14:useLocalDpi xmlns:a14="http://schemas.microsoft.com/office/drawing/2010/main" val="0"/>
                </a:ext>
              </a:extLst>
            </a:blip>
            <a:srcRect l="3738" t="16369" r="3079" b="15476"/>
            <a:stretch/>
          </p:blipFill>
          <p:spPr bwMode="auto">
            <a:xfrm>
              <a:off x="0" y="0"/>
              <a:ext cx="2400300" cy="1743075"/>
            </a:xfrm>
            <a:prstGeom prst="rect">
              <a:avLst/>
            </a:prstGeom>
            <a:noFill/>
            <a:ln>
              <a:noFill/>
            </a:ln>
          </p:spPr>
        </p:pic>
        <p:sp>
          <p:nvSpPr>
            <p:cNvPr id="7" name="Text Box 139">
              <a:extLst>
                <a:ext uri="{FF2B5EF4-FFF2-40B4-BE49-F238E27FC236}">
                  <a16:creationId xmlns:a16="http://schemas.microsoft.com/office/drawing/2014/main" id="{EEF3A6E7-6892-4961-B36F-913A5FA2C692}"/>
                </a:ext>
              </a:extLst>
            </p:cNvPr>
            <p:cNvSpPr txBox="1"/>
            <p:nvPr/>
          </p:nvSpPr>
          <p:spPr>
            <a:xfrm>
              <a:off x="714376" y="1819275"/>
              <a:ext cx="1028700" cy="26669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GB" sz="1100">
                  <a:effectLst/>
                  <a:latin typeface="Calibri" panose="020F0502020204030204" pitchFamily="34" charset="0"/>
                  <a:ea typeface="Calibri" panose="020F0502020204030204" pitchFamily="34" charset="0"/>
                  <a:cs typeface="Times New Roman" panose="02020603050405020304" pitchFamily="18" charset="0"/>
                </a:rPr>
                <a:t>SERVICE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041A93A9-C572-445C-8C34-70B09ED0D17D}"/>
                </a:ext>
              </a:extLst>
            </p:cNvPr>
            <p:cNvPicPr/>
            <p:nvPr/>
          </p:nvPicPr>
          <p:blipFill rotWithShape="1">
            <a:blip r:embed="rId5" cstate="print">
              <a:extLst>
                <a:ext uri="{28A0092B-C50C-407E-A947-70E740481C1C}">
                  <a14:useLocalDpi xmlns:a14="http://schemas.microsoft.com/office/drawing/2010/main" val="0"/>
                </a:ext>
              </a:extLst>
            </a:blip>
            <a:srcRect l="3746" t="16758" r="3944" b="14954"/>
            <a:stretch/>
          </p:blipFill>
          <p:spPr bwMode="auto">
            <a:xfrm>
              <a:off x="2934030" y="0"/>
              <a:ext cx="2552369" cy="1804946"/>
            </a:xfrm>
            <a:prstGeom prst="rect">
              <a:avLst/>
            </a:prstGeom>
            <a:noFill/>
            <a:ln>
              <a:noFill/>
            </a:ln>
            <a:extLst>
              <a:ext uri="{53640926-AAD7-44D8-BBD7-CCE9431645EC}">
                <a14:shadowObscured xmlns:a14="http://schemas.microsoft.com/office/drawing/2010/main"/>
              </a:ext>
            </a:extLst>
          </p:spPr>
        </p:pic>
        <p:sp>
          <p:nvSpPr>
            <p:cNvPr id="9" name="Text Box 51">
              <a:extLst>
                <a:ext uri="{FF2B5EF4-FFF2-40B4-BE49-F238E27FC236}">
                  <a16:creationId xmlns:a16="http://schemas.microsoft.com/office/drawing/2014/main" id="{99C07F55-7CDA-4B5C-AAC0-120045C7C9B6}"/>
                </a:ext>
              </a:extLst>
            </p:cNvPr>
            <p:cNvSpPr txBox="1"/>
            <p:nvPr/>
          </p:nvSpPr>
          <p:spPr>
            <a:xfrm>
              <a:off x="3837600" y="1827860"/>
              <a:ext cx="1028700" cy="2660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SERVICE 2</a:t>
              </a:r>
              <a:endParaRPr lang="en-US" sz="1200">
                <a:effectLst/>
                <a:latin typeface="Times New Roman" panose="02020603050405020304" pitchFamily="18" charset="0"/>
                <a:ea typeface="Times New Roman" panose="02020603050405020304" pitchFamily="18" charset="0"/>
              </a:endParaRPr>
            </a:p>
          </p:txBody>
        </p:sp>
        <p:sp>
          <p:nvSpPr>
            <p:cNvPr id="10" name="Text Box 51">
              <a:extLst>
                <a:ext uri="{FF2B5EF4-FFF2-40B4-BE49-F238E27FC236}">
                  <a16:creationId xmlns:a16="http://schemas.microsoft.com/office/drawing/2014/main" id="{F5C5E51A-63DB-41B0-8629-23D5CDE703BD}"/>
                </a:ext>
              </a:extLst>
            </p:cNvPr>
            <p:cNvSpPr txBox="1"/>
            <p:nvPr/>
          </p:nvSpPr>
          <p:spPr>
            <a:xfrm>
              <a:off x="569614" y="4076139"/>
              <a:ext cx="1028700" cy="2660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SERVICE 3</a:t>
              </a:r>
              <a:endParaRPr lang="en-US" sz="1200">
                <a:effectLst/>
                <a:latin typeface="Times New Roman" panose="02020603050405020304" pitchFamily="18" charset="0"/>
                <a:ea typeface="Times New Roman" panose="02020603050405020304" pitchFamily="18" charset="0"/>
              </a:endParaRPr>
            </a:p>
          </p:txBody>
        </p:sp>
        <p:sp>
          <p:nvSpPr>
            <p:cNvPr id="11" name="Text Box 51">
              <a:extLst>
                <a:ext uri="{FF2B5EF4-FFF2-40B4-BE49-F238E27FC236}">
                  <a16:creationId xmlns:a16="http://schemas.microsoft.com/office/drawing/2014/main" id="{2F3F2550-0AE5-493A-AA34-6EC2FC4A2DFC}"/>
                </a:ext>
              </a:extLst>
            </p:cNvPr>
            <p:cNvSpPr txBox="1"/>
            <p:nvPr/>
          </p:nvSpPr>
          <p:spPr>
            <a:xfrm>
              <a:off x="3925065" y="4076544"/>
              <a:ext cx="1028700" cy="2660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SERVICE 4</a:t>
              </a:r>
              <a:endParaRPr lang="en-US" sz="120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10F7201A-3D1A-4A49-B602-D29840A61840}"/>
                </a:ext>
              </a:extLst>
            </p:cNvPr>
            <p:cNvPicPr/>
            <p:nvPr/>
          </p:nvPicPr>
          <p:blipFill rotWithShape="1">
            <a:blip r:embed="rId6" cstate="print">
              <a:extLst>
                <a:ext uri="{28A0092B-C50C-407E-A947-70E740481C1C}">
                  <a14:useLocalDpi xmlns:a14="http://schemas.microsoft.com/office/drawing/2010/main" val="0"/>
                </a:ext>
              </a:extLst>
            </a:blip>
            <a:srcRect l="4014" t="16760" r="4478" b="14944"/>
            <a:stretch/>
          </p:blipFill>
          <p:spPr bwMode="auto">
            <a:xfrm>
              <a:off x="0" y="2202768"/>
              <a:ext cx="2456953" cy="1873776"/>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CA26079D-5140-44AA-99D8-3A262FED9550}"/>
                </a:ext>
              </a:extLst>
            </p:cNvPr>
            <p:cNvPicPr/>
            <p:nvPr/>
          </p:nvPicPr>
          <p:blipFill rotWithShape="1">
            <a:blip r:embed="rId7" cstate="print">
              <a:extLst>
                <a:ext uri="{28A0092B-C50C-407E-A947-70E740481C1C}">
                  <a14:useLocalDpi xmlns:a14="http://schemas.microsoft.com/office/drawing/2010/main" val="0"/>
                </a:ext>
              </a:extLst>
            </a:blip>
            <a:srcRect l="4282" t="17037" r="3944" b="14667"/>
            <a:stretch/>
          </p:blipFill>
          <p:spPr bwMode="auto">
            <a:xfrm>
              <a:off x="3069203" y="2271193"/>
              <a:ext cx="2417196" cy="1752167"/>
            </a:xfrm>
            <a:prstGeom prst="rect">
              <a:avLst/>
            </a:prstGeom>
            <a:noFill/>
            <a:ln>
              <a:noFill/>
            </a:ln>
            <a:extLst>
              <a:ext uri="{53640926-AAD7-44D8-BBD7-CCE9431645EC}">
                <a14:shadowObscured xmlns:a14="http://schemas.microsoft.com/office/drawing/2010/main"/>
              </a:ext>
            </a:extLst>
          </p:spPr>
        </p:pic>
      </p:grpSp>
      <p:pic>
        <p:nvPicPr>
          <p:cNvPr id="15" name="Audio 14">
            <a:hlinkClick r:id="" action="ppaction://media"/>
            <a:extLst>
              <a:ext uri="{FF2B5EF4-FFF2-40B4-BE49-F238E27FC236}">
                <a16:creationId xmlns:a16="http://schemas.microsoft.com/office/drawing/2014/main" id="{C8935CF8-0106-4308-ACFA-3EA165280F4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98832502"/>
      </p:ext>
    </p:extLst>
  </p:cSld>
  <p:clrMapOvr>
    <a:masterClrMapping/>
  </p:clrMapOvr>
  <mc:AlternateContent xmlns:mc="http://schemas.openxmlformats.org/markup-compatibility/2006">
    <mc:Choice xmlns:p14="http://schemas.microsoft.com/office/powerpoint/2010/main" Requires="p14">
      <p:transition spd="slow" p14:dur="2000" advTm="86994"/>
    </mc:Choice>
    <mc:Fallback>
      <p:transition spd="slow" advTm="86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431C-BCA2-47C7-8466-92FC21A35D9D}"/>
              </a:ext>
            </a:extLst>
          </p:cNvPr>
          <p:cNvSpPr>
            <a:spLocks noGrp="1"/>
          </p:cNvSpPr>
          <p:nvPr>
            <p:ph type="title"/>
          </p:nvPr>
        </p:nvSpPr>
        <p:spPr/>
        <p:txBody>
          <a:bodyPr>
            <a:normAutofit fontScale="90000"/>
          </a:bodyPr>
          <a:lstStyle/>
          <a:p>
            <a:r>
              <a:rPr lang="en-US" b="1" dirty="0"/>
              <a:t>CONCLUSION AND FUTURE WORK</a:t>
            </a:r>
            <a:endParaRPr lang="en-US" dirty="0"/>
          </a:p>
        </p:txBody>
      </p:sp>
      <p:sp>
        <p:nvSpPr>
          <p:cNvPr id="3" name="Content Placeholder 2">
            <a:extLst>
              <a:ext uri="{FF2B5EF4-FFF2-40B4-BE49-F238E27FC236}">
                <a16:creationId xmlns:a16="http://schemas.microsoft.com/office/drawing/2014/main" id="{4D9047BE-3CF8-4867-9D59-5BCB62F259F3}"/>
              </a:ext>
            </a:extLst>
          </p:cNvPr>
          <p:cNvSpPr>
            <a:spLocks noGrp="1"/>
          </p:cNvSpPr>
          <p:nvPr>
            <p:ph idx="1"/>
          </p:nvPr>
        </p:nvSpPr>
        <p:spPr/>
        <p:txBody>
          <a:bodyPr>
            <a:normAutofit fontScale="70000" lnSpcReduction="20000"/>
          </a:bodyPr>
          <a:lstStyle/>
          <a:p>
            <a:r>
              <a:rPr lang="en-US" dirty="0"/>
              <a:t>The proposed mathematical model aims at developing 4 web services named as SERVICE 1, SERVICE 2, SERVICE 3 and SERVICE 4 in AWS using Amazon EC2 service and Elastic Beanstalk. Calculators are designed in order to calculate the approximate cost using distance and time as input using Google API. The clusters are formed using k-means clustering in RapidMiner.  </a:t>
            </a:r>
          </a:p>
          <a:p>
            <a:r>
              <a:rPr lang="en-US" dirty="0"/>
              <a:t>The methodology in the project is highly competent and precise. It provides faster and better results as compared to existing methodologies. It can provide best service with inputs from any predictive model.</a:t>
            </a:r>
          </a:p>
          <a:p>
            <a:r>
              <a:rPr lang="en-US" dirty="0"/>
              <a:t>In future, work can be done to improve the model with the help of increase in the number of policies and the load applied on the system.</a:t>
            </a:r>
          </a:p>
        </p:txBody>
      </p:sp>
      <p:pic>
        <p:nvPicPr>
          <p:cNvPr id="6" name="Audio 5">
            <a:hlinkClick r:id="" action="ppaction://media"/>
            <a:extLst>
              <a:ext uri="{FF2B5EF4-FFF2-40B4-BE49-F238E27FC236}">
                <a16:creationId xmlns:a16="http://schemas.microsoft.com/office/drawing/2014/main" id="{743F63CB-B10F-4DFF-AF35-08F2DB3880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6264550"/>
      </p:ext>
    </p:extLst>
  </p:cSld>
  <p:clrMapOvr>
    <a:masterClrMapping/>
  </p:clrMapOvr>
  <mc:AlternateContent xmlns:mc="http://schemas.openxmlformats.org/markup-compatibility/2006">
    <mc:Choice xmlns:p14="http://schemas.microsoft.com/office/powerpoint/2010/main" Requires="p14">
      <p:transition spd="slow" p14:dur="2000" advTm="26317"/>
    </mc:Choice>
    <mc:Fallback>
      <p:transition spd="slow" advTm="26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9A299-A256-4DC9-B8CD-387C96BB8579}"/>
              </a:ext>
            </a:extLst>
          </p:cNvPr>
          <p:cNvSpPr>
            <a:spLocks noGrp="1"/>
          </p:cNvSpPr>
          <p:nvPr>
            <p:ph type="title"/>
          </p:nvPr>
        </p:nvSpPr>
        <p:spPr>
          <a:xfrm>
            <a:off x="457200" y="2286000"/>
            <a:ext cx="8229600" cy="1143000"/>
          </a:xfrm>
        </p:spPr>
        <p:txBody>
          <a:bodyPr>
            <a:noAutofit/>
          </a:bodyPr>
          <a:lstStyle/>
          <a:p>
            <a:r>
              <a:rPr lang="en-US" sz="7200" b="1" dirty="0"/>
              <a:t>THANK YOU</a:t>
            </a:r>
          </a:p>
        </p:txBody>
      </p:sp>
      <p:pic>
        <p:nvPicPr>
          <p:cNvPr id="3" name="Audio 2">
            <a:hlinkClick r:id="" action="ppaction://media"/>
            <a:extLst>
              <a:ext uri="{FF2B5EF4-FFF2-40B4-BE49-F238E27FC236}">
                <a16:creationId xmlns:a16="http://schemas.microsoft.com/office/drawing/2014/main" id="{631FEC9B-FB7F-42E4-9E2F-6B44AD7605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53641911"/>
      </p:ext>
    </p:extLst>
  </p:cSld>
  <p:clrMapOvr>
    <a:masterClrMapping/>
  </p:clrMapOvr>
  <mc:AlternateContent xmlns:mc="http://schemas.openxmlformats.org/markup-compatibility/2006">
    <mc:Choice xmlns:p14="http://schemas.microsoft.com/office/powerpoint/2010/main" Requires="p14">
      <p:transition spd="slow" p14:dur="2000" advTm="2880"/>
    </mc:Choice>
    <mc:Fallback>
      <p:transition spd="slow" advTm="2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63B3-CECB-4756-935B-5731818550E2}"/>
              </a:ext>
            </a:extLst>
          </p:cNvPr>
          <p:cNvSpPr>
            <a:spLocks noGrp="1"/>
          </p:cNvSpPr>
          <p:nvPr>
            <p:ph type="title"/>
          </p:nvPr>
        </p:nvSpPr>
        <p:spPr/>
        <p:txBody>
          <a:bodyPr>
            <a:normAutofit fontScale="90000"/>
          </a:bodyPr>
          <a:lstStyle/>
          <a:p>
            <a:r>
              <a:rPr lang="en-US" b="1" dirty="0"/>
              <a:t>MOTIVATION OF THE RESEARCH</a:t>
            </a:r>
          </a:p>
        </p:txBody>
      </p:sp>
      <p:sp>
        <p:nvSpPr>
          <p:cNvPr id="3" name="Content Placeholder 2">
            <a:extLst>
              <a:ext uri="{FF2B5EF4-FFF2-40B4-BE49-F238E27FC236}">
                <a16:creationId xmlns:a16="http://schemas.microsoft.com/office/drawing/2014/main" id="{F5297F62-7A58-48DC-8910-42EC5804D32A}"/>
              </a:ext>
            </a:extLst>
          </p:cNvPr>
          <p:cNvSpPr>
            <a:spLocks noGrp="1"/>
          </p:cNvSpPr>
          <p:nvPr>
            <p:ph idx="1"/>
          </p:nvPr>
        </p:nvSpPr>
        <p:spPr/>
        <p:txBody>
          <a:bodyPr/>
          <a:lstStyle/>
          <a:p>
            <a:r>
              <a:rPr lang="en-US" dirty="0"/>
              <a:t>Compute the response time, availability and cost of available cab services.</a:t>
            </a:r>
          </a:p>
          <a:p>
            <a:r>
              <a:rPr lang="en-US" dirty="0"/>
              <a:t>Compare the prices and response time of cab services available to a customer.</a:t>
            </a:r>
          </a:p>
          <a:p>
            <a:r>
              <a:rPr lang="en-US" dirty="0"/>
              <a:t>Propose a web service using this comparison to find a suitable cab to the customer.</a:t>
            </a:r>
          </a:p>
        </p:txBody>
      </p:sp>
      <p:pic>
        <p:nvPicPr>
          <p:cNvPr id="7" name="Audio 6">
            <a:hlinkClick r:id="" action="ppaction://media"/>
            <a:extLst>
              <a:ext uri="{FF2B5EF4-FFF2-40B4-BE49-F238E27FC236}">
                <a16:creationId xmlns:a16="http://schemas.microsoft.com/office/drawing/2014/main" id="{23F20293-EF1F-4A8E-A6E2-D9453ECB0C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69519613"/>
      </p:ext>
    </p:extLst>
  </p:cSld>
  <p:clrMapOvr>
    <a:masterClrMapping/>
  </p:clrMapOvr>
  <mc:AlternateContent xmlns:mc="http://schemas.openxmlformats.org/markup-compatibility/2006">
    <mc:Choice xmlns:p14="http://schemas.microsoft.com/office/powerpoint/2010/main" Requires="p14">
      <p:transition spd="slow" p14:dur="2000" advTm="15374"/>
    </mc:Choice>
    <mc:Fallback>
      <p:transition spd="slow" advTm="15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OBJECTIVE OF THE RESEARCH</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aim of this research is to develop a web service which is easily accessible to everyone.</a:t>
            </a:r>
          </a:p>
          <a:p>
            <a:r>
              <a:rPr lang="en-US" dirty="0"/>
              <a:t>This web service helps in comparing the real time cab service providers and finding the best suitable service for the customer using Google maps API for the purpose of calculating distance and time using source and destination as input. </a:t>
            </a:r>
          </a:p>
          <a:p>
            <a:r>
              <a:rPr lang="en-US" dirty="0"/>
              <a:t>The comparison is done using k-means in Rapid miner, a tool for prediction.</a:t>
            </a:r>
          </a:p>
        </p:txBody>
      </p:sp>
      <p:pic>
        <p:nvPicPr>
          <p:cNvPr id="4" name="Audio 3">
            <a:hlinkClick r:id="" action="ppaction://media"/>
            <a:extLst>
              <a:ext uri="{FF2B5EF4-FFF2-40B4-BE49-F238E27FC236}">
                <a16:creationId xmlns:a16="http://schemas.microsoft.com/office/drawing/2014/main" id="{02D78A3E-DFCD-4C0E-82AD-BCE723F5E7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18459147"/>
      </p:ext>
    </p:extLst>
  </p:cSld>
  <p:clrMapOvr>
    <a:masterClrMapping/>
  </p:clrMapOvr>
  <mc:AlternateContent xmlns:mc="http://schemas.openxmlformats.org/markup-compatibility/2006">
    <mc:Choice xmlns:p14="http://schemas.microsoft.com/office/powerpoint/2010/main" Requires="p14">
      <p:transition spd="slow" p14:dur="2000" advTm="20444"/>
    </mc:Choice>
    <mc:Fallback>
      <p:transition spd="slow" advTm="20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1F8D2-7A80-4243-8D5A-20E4A5479B8D}"/>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8145D0A7-79C1-4C99-B0AA-8118502323AD}"/>
              </a:ext>
            </a:extLst>
          </p:cNvPr>
          <p:cNvSpPr>
            <a:spLocks noGrp="1"/>
          </p:cNvSpPr>
          <p:nvPr>
            <p:ph idx="1"/>
          </p:nvPr>
        </p:nvSpPr>
        <p:spPr/>
        <p:txBody>
          <a:bodyPr>
            <a:normAutofit fontScale="85000" lnSpcReduction="10000"/>
          </a:bodyPr>
          <a:lstStyle/>
          <a:p>
            <a:r>
              <a:rPr lang="en-US" dirty="0"/>
              <a:t>The term ‘cloud computing’ originated in 1996. This technology was boosted by amazon.com when it released its product elastic cloud computing (EC2) in 2006.</a:t>
            </a:r>
          </a:p>
          <a:p>
            <a:r>
              <a:rPr lang="en-US" dirty="0"/>
              <a:t>It performs the delivery of pay per use of computing resources like, networking, database, software, storage, analytics, and much more resources online.</a:t>
            </a:r>
          </a:p>
          <a:p>
            <a:r>
              <a:rPr lang="en-US" dirty="0"/>
              <a:t>Services like </a:t>
            </a:r>
            <a:r>
              <a:rPr lang="en-US" dirty="0" err="1"/>
              <a:t>Iaas</a:t>
            </a:r>
            <a:r>
              <a:rPr lang="en-US" dirty="0"/>
              <a:t>, </a:t>
            </a:r>
            <a:r>
              <a:rPr lang="en-US" dirty="0" err="1"/>
              <a:t>Saas</a:t>
            </a:r>
            <a:r>
              <a:rPr lang="en-US" dirty="0"/>
              <a:t>, </a:t>
            </a:r>
            <a:r>
              <a:rPr lang="en-US" dirty="0" err="1"/>
              <a:t>Paas</a:t>
            </a:r>
            <a:r>
              <a:rPr lang="en-US" dirty="0"/>
              <a:t> helps in increasing elasticity, scalability and availability, load balancing in cloud computing.</a:t>
            </a:r>
          </a:p>
          <a:p>
            <a:endParaRPr lang="en-US" dirty="0"/>
          </a:p>
        </p:txBody>
      </p:sp>
      <p:pic>
        <p:nvPicPr>
          <p:cNvPr id="11" name="Audio 10">
            <a:hlinkClick r:id="" action="ppaction://media"/>
            <a:extLst>
              <a:ext uri="{FF2B5EF4-FFF2-40B4-BE49-F238E27FC236}">
                <a16:creationId xmlns:a16="http://schemas.microsoft.com/office/drawing/2014/main" id="{C8084EA1-332E-4BEB-A790-ACA65C4BE8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93243963"/>
      </p:ext>
    </p:extLst>
  </p:cSld>
  <p:clrMapOvr>
    <a:masterClrMapping/>
  </p:clrMapOvr>
  <mc:AlternateContent xmlns:mc="http://schemas.openxmlformats.org/markup-compatibility/2006">
    <mc:Choice xmlns:p14="http://schemas.microsoft.com/office/powerpoint/2010/main" Requires="p14">
      <p:transition spd="slow" p14:dur="2000" advTm="49051"/>
    </mc:Choice>
    <mc:Fallback>
      <p:transition spd="slow" advTm="49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04AF-4037-4647-993F-218CA36356B1}"/>
              </a:ext>
            </a:extLst>
          </p:cNvPr>
          <p:cNvSpPr>
            <a:spLocks noGrp="1"/>
          </p:cNvSpPr>
          <p:nvPr>
            <p:ph type="title"/>
          </p:nvPr>
        </p:nvSpPr>
        <p:spPr/>
        <p:txBody>
          <a:bodyPr/>
          <a:lstStyle/>
          <a:p>
            <a:r>
              <a:rPr lang="en-US" b="1" dirty="0"/>
              <a:t>Previous Research</a:t>
            </a:r>
          </a:p>
        </p:txBody>
      </p:sp>
      <p:sp>
        <p:nvSpPr>
          <p:cNvPr id="3" name="Content Placeholder 2">
            <a:extLst>
              <a:ext uri="{FF2B5EF4-FFF2-40B4-BE49-F238E27FC236}">
                <a16:creationId xmlns:a16="http://schemas.microsoft.com/office/drawing/2014/main" id="{1F726AEE-E377-4C9E-A264-2B0668EED4C0}"/>
              </a:ext>
            </a:extLst>
          </p:cNvPr>
          <p:cNvSpPr>
            <a:spLocks noGrp="1"/>
          </p:cNvSpPr>
          <p:nvPr>
            <p:ph idx="1"/>
          </p:nvPr>
        </p:nvSpPr>
        <p:spPr/>
        <p:txBody>
          <a:bodyPr>
            <a:normAutofit lnSpcReduction="10000"/>
          </a:bodyPr>
          <a:lstStyle/>
          <a:p>
            <a:r>
              <a:rPr lang="en-US" dirty="0"/>
              <a:t>Previously there is some work done on the web services using cloud computing.</a:t>
            </a:r>
          </a:p>
          <a:p>
            <a:r>
              <a:rPr lang="en-US" dirty="0"/>
              <a:t>The models that other authors have proposed are not completely coherent.</a:t>
            </a:r>
          </a:p>
          <a:p>
            <a:r>
              <a:rPr lang="en-US" dirty="0"/>
              <a:t>They proposed model which was not based on real time.</a:t>
            </a:r>
          </a:p>
          <a:p>
            <a:r>
              <a:rPr lang="en-US" dirty="0"/>
              <a:t>There is no work done regarding the comparison of web applications using web services and propose a suitable service.</a:t>
            </a:r>
          </a:p>
        </p:txBody>
      </p:sp>
      <p:pic>
        <p:nvPicPr>
          <p:cNvPr id="4" name="Audio 3">
            <a:hlinkClick r:id="" action="ppaction://media"/>
            <a:extLst>
              <a:ext uri="{FF2B5EF4-FFF2-40B4-BE49-F238E27FC236}">
                <a16:creationId xmlns:a16="http://schemas.microsoft.com/office/drawing/2014/main" id="{75C634E5-18CB-4779-8FC3-A93ED0ED9E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46092695"/>
      </p:ext>
    </p:extLst>
  </p:cSld>
  <p:clrMapOvr>
    <a:masterClrMapping/>
  </p:clrMapOvr>
  <mc:AlternateContent xmlns:mc="http://schemas.openxmlformats.org/markup-compatibility/2006">
    <mc:Choice xmlns:p14="http://schemas.microsoft.com/office/powerpoint/2010/main" Requires="p14">
      <p:transition spd="slow" p14:dur="2000" advTm="17247"/>
    </mc:Choice>
    <mc:Fallback>
      <p:transition spd="slow" advTm="17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D187-A5DD-4303-A3A3-02CA197C6492}"/>
              </a:ext>
            </a:extLst>
          </p:cNvPr>
          <p:cNvSpPr>
            <a:spLocks noGrp="1"/>
          </p:cNvSpPr>
          <p:nvPr>
            <p:ph type="title"/>
          </p:nvPr>
        </p:nvSpPr>
        <p:spPr/>
        <p:txBody>
          <a:bodyPr/>
          <a:lstStyle/>
          <a:p>
            <a:r>
              <a:rPr lang="en-US" b="1" dirty="0"/>
              <a:t>Proposed Model</a:t>
            </a:r>
          </a:p>
        </p:txBody>
      </p:sp>
      <p:sp>
        <p:nvSpPr>
          <p:cNvPr id="3" name="Content Placeholder 2">
            <a:extLst>
              <a:ext uri="{FF2B5EF4-FFF2-40B4-BE49-F238E27FC236}">
                <a16:creationId xmlns:a16="http://schemas.microsoft.com/office/drawing/2014/main" id="{8B56973D-3D08-4192-A019-E59E7508D5BE}"/>
              </a:ext>
            </a:extLst>
          </p:cNvPr>
          <p:cNvSpPr>
            <a:spLocks noGrp="1"/>
          </p:cNvSpPr>
          <p:nvPr>
            <p:ph idx="1"/>
          </p:nvPr>
        </p:nvSpPr>
        <p:spPr/>
        <p:txBody>
          <a:bodyPr/>
          <a:lstStyle/>
          <a:p>
            <a:endParaRPr lang="en-US" dirty="0"/>
          </a:p>
        </p:txBody>
      </p:sp>
      <p:sp>
        <p:nvSpPr>
          <p:cNvPr id="30" name="Rectangle 27">
            <a:extLst>
              <a:ext uri="{FF2B5EF4-FFF2-40B4-BE49-F238E27FC236}">
                <a16:creationId xmlns:a16="http://schemas.microsoft.com/office/drawing/2014/main" id="{079E19C7-8968-4195-892C-54E98A95DBE0}"/>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7775623C-2F29-4E02-9AA9-0674835AF4FF}"/>
              </a:ext>
            </a:extLst>
          </p:cNvPr>
          <p:cNvPicPr>
            <a:picLocks noChangeAspect="1"/>
          </p:cNvPicPr>
          <p:nvPr/>
        </p:nvPicPr>
        <p:blipFill>
          <a:blip r:embed="rId4"/>
          <a:stretch>
            <a:fillRect/>
          </a:stretch>
        </p:blipFill>
        <p:spPr>
          <a:xfrm>
            <a:off x="2667000" y="1219200"/>
            <a:ext cx="3581400" cy="4876800"/>
          </a:xfrm>
          <a:prstGeom prst="rect">
            <a:avLst/>
          </a:prstGeom>
        </p:spPr>
      </p:pic>
      <p:pic>
        <p:nvPicPr>
          <p:cNvPr id="7" name="Audio 6">
            <a:hlinkClick r:id="" action="ppaction://media"/>
            <a:extLst>
              <a:ext uri="{FF2B5EF4-FFF2-40B4-BE49-F238E27FC236}">
                <a16:creationId xmlns:a16="http://schemas.microsoft.com/office/drawing/2014/main" id="{26BC8F81-7A3C-4AEB-9AEF-FF71617BDE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42270855"/>
      </p:ext>
    </p:extLst>
  </p:cSld>
  <p:clrMapOvr>
    <a:masterClrMapping/>
  </p:clrMapOvr>
  <mc:AlternateContent xmlns:mc="http://schemas.openxmlformats.org/markup-compatibility/2006">
    <mc:Choice xmlns:p14="http://schemas.microsoft.com/office/powerpoint/2010/main" Requires="p14">
      <p:transition spd="slow" p14:dur="2000" advTm="45011"/>
    </mc:Choice>
    <mc:Fallback>
      <p:transition spd="slow" advTm="45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of the Model</a:t>
            </a:r>
            <a:endParaRPr lang="en-US" dirty="0"/>
          </a:p>
        </p:txBody>
      </p:sp>
      <p:sp>
        <p:nvSpPr>
          <p:cNvPr id="3" name="Content Placeholder 2"/>
          <p:cNvSpPr>
            <a:spLocks noGrp="1"/>
          </p:cNvSpPr>
          <p:nvPr>
            <p:ph idx="1"/>
          </p:nvPr>
        </p:nvSpPr>
        <p:spPr/>
        <p:txBody>
          <a:bodyPr/>
          <a:lstStyle/>
          <a:p>
            <a:endParaRPr lang="en-US" dirty="0"/>
          </a:p>
        </p:txBody>
      </p:sp>
      <p:grpSp>
        <p:nvGrpSpPr>
          <p:cNvPr id="4" name="Canvas 55">
            <a:extLst>
              <a:ext uri="{FF2B5EF4-FFF2-40B4-BE49-F238E27FC236}">
                <a16:creationId xmlns:a16="http://schemas.microsoft.com/office/drawing/2014/main" id="{96E2755A-5965-4E1D-B6C3-0EC53A7F546D}"/>
              </a:ext>
            </a:extLst>
          </p:cNvPr>
          <p:cNvGrpSpPr/>
          <p:nvPr/>
        </p:nvGrpSpPr>
        <p:grpSpPr>
          <a:xfrm>
            <a:off x="419878" y="1952633"/>
            <a:ext cx="8229600" cy="3305167"/>
            <a:chOff x="0" y="0"/>
            <a:chExt cx="5457190" cy="2340610"/>
          </a:xfrm>
        </p:grpSpPr>
        <p:sp>
          <p:nvSpPr>
            <p:cNvPr id="5" name="Rectangle 4">
              <a:extLst>
                <a:ext uri="{FF2B5EF4-FFF2-40B4-BE49-F238E27FC236}">
                  <a16:creationId xmlns:a16="http://schemas.microsoft.com/office/drawing/2014/main" id="{EF502DA0-C2C7-4755-9F33-8DBAC7052648}"/>
                </a:ext>
              </a:extLst>
            </p:cNvPr>
            <p:cNvSpPr/>
            <p:nvPr/>
          </p:nvSpPr>
          <p:spPr>
            <a:xfrm>
              <a:off x="0" y="0"/>
              <a:ext cx="5457190" cy="2340610"/>
            </a:xfrm>
            <a:prstGeom prst="rect">
              <a:avLst/>
            </a:prstGeom>
          </p:spPr>
        </p:sp>
        <p:sp>
          <p:nvSpPr>
            <p:cNvPr id="6" name="Rectangle: Rounded Corners 5">
              <a:extLst>
                <a:ext uri="{FF2B5EF4-FFF2-40B4-BE49-F238E27FC236}">
                  <a16:creationId xmlns:a16="http://schemas.microsoft.com/office/drawing/2014/main" id="{CFA80858-7AFC-4F62-82A7-4426A929BF91}"/>
                </a:ext>
              </a:extLst>
            </p:cNvPr>
            <p:cNvSpPr/>
            <p:nvPr/>
          </p:nvSpPr>
          <p:spPr>
            <a:xfrm>
              <a:off x="1055174" y="189808"/>
              <a:ext cx="1314451" cy="44855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Java GUI Framework</a:t>
              </a:r>
              <a:endParaRPr lang="en-US" sz="1100">
                <a:effectLst/>
                <a:ea typeface="Calibri" panose="020F0502020204030204" pitchFamily="34" charset="0"/>
                <a:cs typeface="Times New Roman" panose="02020603050405020304" pitchFamily="18" charset="0"/>
              </a:endParaRPr>
            </a:p>
          </p:txBody>
        </p:sp>
        <p:sp>
          <p:nvSpPr>
            <p:cNvPr id="7" name="Cylinder 6">
              <a:extLst>
                <a:ext uri="{FF2B5EF4-FFF2-40B4-BE49-F238E27FC236}">
                  <a16:creationId xmlns:a16="http://schemas.microsoft.com/office/drawing/2014/main" id="{50E57525-7D68-434C-A605-AF0BDD0CF6EF}"/>
                </a:ext>
              </a:extLst>
            </p:cNvPr>
            <p:cNvSpPr/>
            <p:nvPr/>
          </p:nvSpPr>
          <p:spPr>
            <a:xfrm>
              <a:off x="4323224" y="1380972"/>
              <a:ext cx="990600" cy="848064"/>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Online Database</a:t>
              </a:r>
              <a:endParaRPr lang="en-US" sz="1100" dirty="0">
                <a:effectLst/>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27A1970-0D61-4AE8-A4E5-1039D8C0FA64}"/>
                </a:ext>
              </a:extLst>
            </p:cNvPr>
            <p:cNvSpPr/>
            <p:nvPr/>
          </p:nvSpPr>
          <p:spPr>
            <a:xfrm>
              <a:off x="35999" y="247836"/>
              <a:ext cx="810600" cy="31432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GB" sz="1000">
                  <a:effectLst/>
                  <a:latin typeface="Times New Roman" panose="02020603050405020304" pitchFamily="18" charset="0"/>
                  <a:ea typeface="Calibri" panose="020F0502020204030204" pitchFamily="34" charset="0"/>
                  <a:cs typeface="Times New Roman" panose="02020603050405020304" pitchFamily="18" charset="0"/>
                </a:rPr>
                <a:t>User</a:t>
              </a:r>
              <a:endParaRPr lang="en-US" sz="1100">
                <a:effectLst/>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6E2B534B-8E98-4BA2-BC8B-DEA4131B00A3}"/>
                </a:ext>
              </a:extLst>
            </p:cNvPr>
            <p:cNvSpPr/>
            <p:nvPr/>
          </p:nvSpPr>
          <p:spPr>
            <a:xfrm>
              <a:off x="2741098" y="150478"/>
              <a:ext cx="1201125" cy="52598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GB" sz="1000" dirty="0">
                  <a:effectLst/>
                  <a:latin typeface="Times New Roman" panose="02020603050405020304" pitchFamily="18" charset="0"/>
                  <a:ea typeface="Calibri" panose="020F0502020204030204" pitchFamily="34" charset="0"/>
                  <a:cs typeface="Times New Roman" panose="02020603050405020304" pitchFamily="18" charset="0"/>
                </a:rPr>
                <a:t>Google Distance, Google Time</a:t>
              </a:r>
              <a:endParaRPr lang="en-US" sz="1100" dirty="0">
                <a:effectLst/>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C6AEE040-918A-4842-B698-C954329CE0BB}"/>
                </a:ext>
              </a:extLst>
            </p:cNvPr>
            <p:cNvSpPr/>
            <p:nvPr/>
          </p:nvSpPr>
          <p:spPr>
            <a:xfrm>
              <a:off x="4226999" y="150308"/>
              <a:ext cx="1172210" cy="5259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800"/>
                </a:spcAft>
              </a:pPr>
              <a:r>
                <a:rPr lang="en-IN" sz="1000">
                  <a:effectLst/>
                  <a:latin typeface="Times New Roman" panose="02020603050405020304" pitchFamily="18" charset="0"/>
                  <a:ea typeface="Calibri" panose="020F0502020204030204" pitchFamily="34" charset="0"/>
                </a:rPr>
                <a:t>AWS Web Services</a:t>
              </a:r>
              <a:endParaRPr lang="en-US" sz="1200">
                <a:effectLst/>
                <a:latin typeface="Times New Roman" panose="02020603050405020304" pitchFamily="18" charset="0"/>
                <a:ea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92AFDF27-7B68-4009-8926-3EF61CD9EF2E}"/>
                </a:ext>
              </a:extLst>
            </p:cNvPr>
            <p:cNvCxnSpPr>
              <a:cxnSpLocks/>
              <a:stCxn id="8" idx="3"/>
              <a:endCxn id="6" idx="1"/>
            </p:cNvCxnSpPr>
            <p:nvPr/>
          </p:nvCxnSpPr>
          <p:spPr>
            <a:xfrm>
              <a:off x="846599" y="404999"/>
              <a:ext cx="208575" cy="90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B924171-1A26-4ABC-9D7A-F8A1CFE9F449}"/>
                </a:ext>
              </a:extLst>
            </p:cNvPr>
            <p:cNvCxnSpPr>
              <a:cxnSpLocks/>
              <a:stCxn id="9" idx="3"/>
              <a:endCxn id="10" idx="1"/>
            </p:cNvCxnSpPr>
            <p:nvPr/>
          </p:nvCxnSpPr>
          <p:spPr>
            <a:xfrm flipV="1">
              <a:off x="3942223" y="413262"/>
              <a:ext cx="284776" cy="2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20FC046-DC53-452F-BB68-38B90FBFEE62}"/>
                </a:ext>
              </a:extLst>
            </p:cNvPr>
            <p:cNvCxnSpPr/>
            <p:nvPr/>
          </p:nvCxnSpPr>
          <p:spPr>
            <a:xfrm flipV="1">
              <a:off x="2369625" y="413470"/>
              <a:ext cx="371473" cy="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54F2636B-DF75-4844-ABF2-98C8F7B89797}"/>
                </a:ext>
              </a:extLst>
            </p:cNvPr>
            <p:cNvCxnSpPr/>
            <p:nvPr/>
          </p:nvCxnSpPr>
          <p:spPr>
            <a:xfrm flipH="1" flipV="1">
              <a:off x="4813104" y="676215"/>
              <a:ext cx="5420" cy="704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C2F5973-FED7-4B8A-93E6-0990529D97B1}"/>
                </a:ext>
              </a:extLst>
            </p:cNvPr>
            <p:cNvCxnSpPr/>
            <p:nvPr/>
          </p:nvCxnSpPr>
          <p:spPr>
            <a:xfrm flipH="1">
              <a:off x="2360100" y="489681"/>
              <a:ext cx="371473" cy="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3DF0C1B-EC95-4684-A096-28A0B3F19FBB}"/>
                </a:ext>
              </a:extLst>
            </p:cNvPr>
            <p:cNvCxnSpPr/>
            <p:nvPr/>
          </p:nvCxnSpPr>
          <p:spPr>
            <a:xfrm flipH="1">
              <a:off x="3942223" y="489462"/>
              <a:ext cx="265725" cy="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62011FA-EC4C-4711-8C38-BA671719B173}"/>
                </a:ext>
              </a:extLst>
            </p:cNvPr>
            <p:cNvCxnSpPr/>
            <p:nvPr/>
          </p:nvCxnSpPr>
          <p:spPr>
            <a:xfrm>
              <a:off x="4917879" y="676215"/>
              <a:ext cx="5420" cy="704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0D2C1E41-687B-42DA-B030-C3F3DBBE9ED7}"/>
                </a:ext>
              </a:extLst>
            </p:cNvPr>
            <p:cNvSpPr/>
            <p:nvPr/>
          </p:nvSpPr>
          <p:spPr>
            <a:xfrm>
              <a:off x="942974" y="0"/>
              <a:ext cx="4514216" cy="2305050"/>
            </a:xfrm>
            <a:prstGeom prst="rect">
              <a:avLst/>
            </a:prstGeom>
            <a:noFill/>
            <a:ln w="19050">
              <a:solidFill>
                <a:schemeClr val="tx1"/>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20" name="Audio 19">
            <a:hlinkClick r:id="" action="ppaction://media"/>
            <a:extLst>
              <a:ext uri="{FF2B5EF4-FFF2-40B4-BE49-F238E27FC236}">
                <a16:creationId xmlns:a16="http://schemas.microsoft.com/office/drawing/2014/main" id="{5265E25D-0ECA-41ED-AC8F-49AB74223B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05465916"/>
      </p:ext>
    </p:extLst>
  </p:cSld>
  <p:clrMapOvr>
    <a:masterClrMapping/>
  </p:clrMapOvr>
  <mc:AlternateContent xmlns:mc="http://schemas.openxmlformats.org/markup-compatibility/2006">
    <mc:Choice xmlns:p14="http://schemas.microsoft.com/office/powerpoint/2010/main" Requires="p14">
      <p:transition spd="slow" p14:dur="2000" advTm="28569"/>
    </mc:Choice>
    <mc:Fallback>
      <p:transition spd="slow" advTm="28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C95F-E740-46C4-A520-F579CFC4739A}"/>
              </a:ext>
            </a:extLst>
          </p:cNvPr>
          <p:cNvSpPr>
            <a:spLocks noGrp="1"/>
          </p:cNvSpPr>
          <p:nvPr>
            <p:ph type="title"/>
          </p:nvPr>
        </p:nvSpPr>
        <p:spPr/>
        <p:txBody>
          <a:bodyPr/>
          <a:lstStyle/>
          <a:p>
            <a:pPr algn="l"/>
            <a:r>
              <a:rPr lang="en-US" dirty="0"/>
              <a:t>Google API output:</a:t>
            </a:r>
          </a:p>
        </p:txBody>
      </p:sp>
      <p:pic>
        <p:nvPicPr>
          <p:cNvPr id="4" name="Content Placeholder 3">
            <a:extLst>
              <a:ext uri="{FF2B5EF4-FFF2-40B4-BE49-F238E27FC236}">
                <a16:creationId xmlns:a16="http://schemas.microsoft.com/office/drawing/2014/main" id="{CD2BFE2F-9BF5-4126-9615-7B20FD6B21EB}"/>
              </a:ext>
            </a:extLst>
          </p:cNvPr>
          <p:cNvPicPr>
            <a:picLocks noGrp="1"/>
          </p:cNvPicPr>
          <p:nvPr>
            <p:ph idx="1"/>
          </p:nvPr>
        </p:nvPicPr>
        <p:blipFill rotWithShape="1">
          <a:blip r:embed="rId4"/>
          <a:srcRect t="17201" r="53206" b="38331"/>
          <a:stretch/>
        </p:blipFill>
        <p:spPr bwMode="auto">
          <a:xfrm>
            <a:off x="838200" y="1417638"/>
            <a:ext cx="6778019" cy="4072005"/>
          </a:xfrm>
          <a:prstGeom prst="rect">
            <a:avLst/>
          </a:prstGeom>
          <a:ln>
            <a:noFill/>
          </a:ln>
          <a:extLst>
            <a:ext uri="{53640926-AAD7-44D8-BBD7-CCE9431645EC}">
              <a14:shadowObscured xmlns:a14="http://schemas.microsoft.com/office/drawing/2010/main"/>
            </a:ext>
          </a:extLst>
        </p:spPr>
      </p:pic>
      <p:pic>
        <p:nvPicPr>
          <p:cNvPr id="3" name="Audio 2">
            <a:hlinkClick r:id="" action="ppaction://media"/>
            <a:extLst>
              <a:ext uri="{FF2B5EF4-FFF2-40B4-BE49-F238E27FC236}">
                <a16:creationId xmlns:a16="http://schemas.microsoft.com/office/drawing/2014/main" id="{CAC4A1C4-6306-435D-9162-4674790166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24141748"/>
      </p:ext>
    </p:extLst>
  </p:cSld>
  <p:clrMapOvr>
    <a:masterClrMapping/>
  </p:clrMapOvr>
  <mc:AlternateContent xmlns:mc="http://schemas.openxmlformats.org/markup-compatibility/2006">
    <mc:Choice xmlns:p14="http://schemas.microsoft.com/office/powerpoint/2010/main" Requires="p14">
      <p:transition spd="slow" p14:dur="2000" advTm="13416"/>
    </mc:Choice>
    <mc:Fallback>
      <p:transition spd="slow" advTm="13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1567-E3DF-4CA2-A379-7622865787FE}"/>
              </a:ext>
            </a:extLst>
          </p:cNvPr>
          <p:cNvSpPr>
            <a:spLocks noGrp="1"/>
          </p:cNvSpPr>
          <p:nvPr>
            <p:ph type="title"/>
          </p:nvPr>
        </p:nvSpPr>
        <p:spPr/>
        <p:txBody>
          <a:bodyPr>
            <a:normAutofit fontScale="90000"/>
          </a:bodyPr>
          <a:lstStyle/>
          <a:p>
            <a:r>
              <a:rPr lang="en-US" dirty="0"/>
              <a:t>Deployed on AWS elastic bean stalk</a:t>
            </a:r>
          </a:p>
        </p:txBody>
      </p:sp>
      <p:sp>
        <p:nvSpPr>
          <p:cNvPr id="3" name="Content Placeholder 2">
            <a:extLst>
              <a:ext uri="{FF2B5EF4-FFF2-40B4-BE49-F238E27FC236}">
                <a16:creationId xmlns:a16="http://schemas.microsoft.com/office/drawing/2014/main" id="{66247D83-C51E-4A60-A846-DEE9B447897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9DE0D85-0D31-4CFC-83A5-36FEE5B17B3E}"/>
              </a:ext>
            </a:extLst>
          </p:cNvPr>
          <p:cNvPicPr/>
          <p:nvPr/>
        </p:nvPicPr>
        <p:blipFill rotWithShape="1">
          <a:blip r:embed="rId4"/>
          <a:srcRect t="12636" b="17073"/>
          <a:stretch/>
        </p:blipFill>
        <p:spPr bwMode="auto">
          <a:xfrm>
            <a:off x="457200" y="1761931"/>
            <a:ext cx="8229600" cy="3495869"/>
          </a:xfrm>
          <a:prstGeom prst="rect">
            <a:avLst/>
          </a:prstGeom>
          <a:ln>
            <a:noFill/>
          </a:ln>
          <a:extLst>
            <a:ext uri="{53640926-AAD7-44D8-BBD7-CCE9431645EC}">
              <a14:shadowObscured xmlns:a14="http://schemas.microsoft.com/office/drawing/2010/main"/>
            </a:ext>
          </a:extLst>
        </p:spPr>
      </p:pic>
      <p:pic>
        <p:nvPicPr>
          <p:cNvPr id="6" name="Audio 5">
            <a:hlinkClick r:id="" action="ppaction://media"/>
            <a:extLst>
              <a:ext uri="{FF2B5EF4-FFF2-40B4-BE49-F238E27FC236}">
                <a16:creationId xmlns:a16="http://schemas.microsoft.com/office/drawing/2014/main" id="{196349D2-3BA2-48DE-AF7C-E2BCCFEA8C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77321059"/>
      </p:ext>
    </p:extLst>
  </p:cSld>
  <p:clrMapOvr>
    <a:masterClrMapping/>
  </p:clrMapOvr>
  <mc:AlternateContent xmlns:mc="http://schemas.openxmlformats.org/markup-compatibility/2006">
    <mc:Choice xmlns:p14="http://schemas.microsoft.com/office/powerpoint/2010/main" Requires="p14">
      <p:transition spd="slow" p14:dur="2000" advTm="9375"/>
    </mc:Choice>
    <mc:Fallback>
      <p:transition spd="slow" advTm="9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584</Words>
  <Application>Microsoft Office PowerPoint</Application>
  <PresentationFormat>On-screen Show (4:3)</PresentationFormat>
  <Paragraphs>101</Paragraphs>
  <Slides>19</Slides>
  <Notes>0</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Times New Roman</vt:lpstr>
      <vt:lpstr>Office Theme</vt:lpstr>
      <vt:lpstr>K-mean Clustering in Web Service Quality Datasets Using AWS and RapidMiner</vt:lpstr>
      <vt:lpstr>MOTIVATION OF THE RESEARCH</vt:lpstr>
      <vt:lpstr>OBJECTIVE OF THE RESEARCH</vt:lpstr>
      <vt:lpstr>Introduction</vt:lpstr>
      <vt:lpstr>Previous Research</vt:lpstr>
      <vt:lpstr>Proposed Model</vt:lpstr>
      <vt:lpstr>Architecture of the Model</vt:lpstr>
      <vt:lpstr>Google API output:</vt:lpstr>
      <vt:lpstr>Deployed on AWS elastic bean stalk</vt:lpstr>
      <vt:lpstr>Web services to calculate time and distance</vt:lpstr>
      <vt:lpstr>Analysis on AWS</vt:lpstr>
      <vt:lpstr>K-means design</vt:lpstr>
      <vt:lpstr>RESULTS</vt:lpstr>
      <vt:lpstr>RESULTS</vt:lpstr>
      <vt:lpstr>RESULTS</vt:lpstr>
      <vt:lpstr>RESULTS</vt:lpstr>
      <vt:lpstr>RESULTS</vt:lpstr>
      <vt:lpstr>CONCLUSION AND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CC-MAIN</dc:creator>
  <cp:lastModifiedBy>KRITI GUPTA</cp:lastModifiedBy>
  <cp:revision>40</cp:revision>
  <dcterms:created xsi:type="dcterms:W3CDTF">2013-10-09T21:01:30Z</dcterms:created>
  <dcterms:modified xsi:type="dcterms:W3CDTF">2018-06-17T20:58:26Z</dcterms:modified>
</cp:coreProperties>
</file>